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55" r:id="rId3"/>
    <p:sldId id="352" r:id="rId4"/>
    <p:sldId id="356" r:id="rId5"/>
    <p:sldId id="357" r:id="rId6"/>
    <p:sldId id="358" r:id="rId7"/>
    <p:sldId id="32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8" autoAdjust="0"/>
    <p:restoredTop sz="94660"/>
  </p:normalViewPr>
  <p:slideViewPr>
    <p:cSldViewPr snapToGrid="0">
      <p:cViewPr varScale="1">
        <p:scale>
          <a:sx n="114" d="100"/>
          <a:sy n="114" d="100"/>
        </p:scale>
        <p:origin x="474" y="11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8/10/2020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8/10/2020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hyperlink" Target="https://www.desmos.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043E2-B1DB-46FB-B516-0B31C0B44ADE}"/>
              </a:ext>
            </a:extLst>
          </p:cNvPr>
          <p:cNvSpPr>
            <a:spLocks noGrp="1"/>
          </p:cNvSpPr>
          <p:nvPr>
            <p:ph type="ctrTitle"/>
          </p:nvPr>
        </p:nvSpPr>
        <p:spPr>
          <a:xfrm>
            <a:off x="1757889" y="1387573"/>
            <a:ext cx="8676222" cy="1905000"/>
          </a:xfrm>
        </p:spPr>
        <p:txBody>
          <a:bodyPr/>
          <a:lstStyle/>
          <a:p>
            <a:r>
              <a:rPr lang="en-US" dirty="0"/>
              <a:t>Derivative </a:t>
            </a:r>
            <a:br>
              <a:rPr lang="en-US" dirty="0"/>
            </a:br>
            <a:r>
              <a:rPr lang="en-US" sz="2800" dirty="0"/>
              <a:t>the Quotient rule</a:t>
            </a:r>
            <a:br>
              <a:rPr lang="en-US" dirty="0"/>
            </a:br>
            <a:endParaRPr lang="en-US" sz="2000" dirty="0"/>
          </a:p>
        </p:txBody>
      </p:sp>
      <p:sp>
        <p:nvSpPr>
          <p:cNvPr id="3" name="Subtitle 2">
            <a:extLst>
              <a:ext uri="{FF2B5EF4-FFF2-40B4-BE49-F238E27FC236}">
                <a16:creationId xmlns:a16="http://schemas.microsoft.com/office/drawing/2014/main" id="{3C2F3391-00FF-4187-B96D-46DC116A4303}"/>
              </a:ext>
            </a:extLst>
          </p:cNvPr>
          <p:cNvSpPr>
            <a:spLocks noGrp="1"/>
          </p:cNvSpPr>
          <p:nvPr>
            <p:ph type="subTitle" idx="1"/>
          </p:nvPr>
        </p:nvSpPr>
        <p:spPr>
          <a:xfrm>
            <a:off x="1757889" y="3469441"/>
            <a:ext cx="8676222" cy="1905000"/>
          </a:xfrm>
        </p:spPr>
        <p:txBody>
          <a:bodyPr/>
          <a:lstStyle/>
          <a:p>
            <a:r>
              <a:rPr lang="en-US" dirty="0"/>
              <a:t>RCET 0264 Introductory Calculus</a:t>
            </a:r>
          </a:p>
          <a:p>
            <a:r>
              <a:rPr lang="en-US" dirty="0"/>
              <a:t>Tim Leishman</a:t>
            </a:r>
          </a:p>
        </p:txBody>
      </p:sp>
      <p:pic>
        <p:nvPicPr>
          <p:cNvPr id="9" name="Audio 8">
            <a:hlinkClick r:id="" action="ppaction://media"/>
            <a:extLst>
              <a:ext uri="{FF2B5EF4-FFF2-40B4-BE49-F238E27FC236}">
                <a16:creationId xmlns:a16="http://schemas.microsoft.com/office/drawing/2014/main" id="{C4E31456-FA66-4A73-95DB-AD28C25D79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3966841"/>
      </p:ext>
    </p:extLst>
  </p:cSld>
  <p:clrMapOvr>
    <a:masterClrMapping/>
  </p:clrMapOvr>
  <mc:AlternateContent xmlns:mc="http://schemas.openxmlformats.org/markup-compatibility/2006">
    <mc:Choice xmlns:p14="http://schemas.microsoft.com/office/powerpoint/2010/main" Requires="p14">
      <p:transition spd="slow" p14:dur="2000" advTm="4041"/>
    </mc:Choice>
    <mc:Fallback>
      <p:transition spd="slow" advTm="4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504312" y="137180"/>
            <a:ext cx="11183369" cy="1219200"/>
          </a:xfrm>
        </p:spPr>
        <p:txBody>
          <a:bodyPr>
            <a:normAutofit/>
          </a:bodyPr>
          <a:lstStyle/>
          <a:p>
            <a:pPr algn="ctr"/>
            <a:r>
              <a:rPr lang="en-US" dirty="0"/>
              <a:t>Derivative The Quotient Rule</a:t>
            </a:r>
          </a:p>
        </p:txBody>
      </p:sp>
      <mc:AlternateContent xmlns:mc="http://schemas.openxmlformats.org/markup-compatibility/2006">
        <mc:Choice xmlns:a14="http://schemas.microsoft.com/office/drawing/2010/main" Requires="a14">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396817" y="1082181"/>
                <a:ext cx="11183368" cy="4809662"/>
              </a:xfrm>
            </p:spPr>
            <p:txBody>
              <a:bodyPr>
                <a:normAutofit fontScale="92500" lnSpcReduction="10000"/>
              </a:bodyPr>
              <a:lstStyle/>
              <a:p>
                <a:r>
                  <a:rPr lang="en-US" dirty="0">
                    <a:cs typeface="Times New Roman" panose="02020603050405020304" pitchFamily="18" charset="0"/>
                  </a:rPr>
                  <a:t>We previously learned, To take the derivative of any function we can follow the following steps:</a:t>
                </a:r>
              </a:p>
              <a:p>
                <a:pPr marL="342900" indent="-342900">
                  <a:buFont typeface="Arial" panose="020B0604020202020204" pitchFamily="34" charset="0"/>
                  <a:buChar char="•"/>
                </a:pPr>
                <a:r>
                  <a:rPr lang="en-US" dirty="0">
                    <a:cs typeface="Times New Roman" panose="02020603050405020304" pitchFamily="18" charset="0"/>
                  </a:rPr>
                  <a:t>If </a:t>
                </a:r>
                <a14:m>
                  <m:oMath xmlns:m="http://schemas.openxmlformats.org/officeDocument/2006/math">
                    <m:r>
                      <a:rPr lang="en-US" i="1">
                        <a:latin typeface="Cambria Math" panose="02040503050406030204" pitchFamily="18" charset="0"/>
                        <a:cs typeface="Times New Roman" panose="02020603050405020304" pitchFamily="18" charset="0"/>
                      </a:rPr>
                      <m:t>𝑦</m:t>
                    </m:r>
                    <m:r>
                      <a:rPr lang="en-US" i="1">
                        <a:latin typeface="Cambria Math" panose="02040503050406030204" pitchFamily="18" charset="0"/>
                        <a:cs typeface="Times New Roman" panose="02020603050405020304" pitchFamily="18" charset="0"/>
                      </a:rPr>
                      <m:t>=</m:t>
                    </m:r>
                    <m:r>
                      <a:rPr lang="en-US" i="1">
                        <a:latin typeface="Cambria Math" panose="02040503050406030204" pitchFamily="18" charset="0"/>
                        <a:cs typeface="Times New Roman" panose="02020603050405020304" pitchFamily="18" charset="0"/>
                      </a:rPr>
                      <m:t>𝑎</m:t>
                    </m:r>
                    <m:sSup>
                      <m:sSupPr>
                        <m:ctrlPr>
                          <a:rPr lang="en-US" i="1">
                            <a:latin typeface="Cambria Math" panose="02040503050406030204" pitchFamily="18" charset="0"/>
                            <a:cs typeface="Times New Roman" panose="02020603050405020304" pitchFamily="18" charset="0"/>
                          </a:rPr>
                        </m:ctrlPr>
                      </m:sSupPr>
                      <m:e>
                        <m:r>
                          <a:rPr lang="en-US" i="1">
                            <a:latin typeface="Cambria Math" panose="02040503050406030204" pitchFamily="18" charset="0"/>
                            <a:cs typeface="Times New Roman" panose="02020603050405020304" pitchFamily="18" charset="0"/>
                          </a:rPr>
                          <m:t>𝑥</m:t>
                        </m:r>
                      </m:e>
                      <m:sup>
                        <m:r>
                          <a:rPr lang="en-US" i="1">
                            <a:latin typeface="Cambria Math" panose="02040503050406030204" pitchFamily="18" charset="0"/>
                            <a:cs typeface="Times New Roman" panose="02020603050405020304" pitchFamily="18" charset="0"/>
                          </a:rPr>
                          <m:t>𝑛</m:t>
                        </m:r>
                      </m:sup>
                    </m:sSup>
                  </m:oMath>
                </a14:m>
                <a:r>
                  <a:rPr lang="en-US" dirty="0">
                    <a:cs typeface="Times New Roman" panose="02020603050405020304" pitchFamily="18" charset="0"/>
                  </a:rPr>
                  <a:t> ,then </a:t>
                </a:r>
                <a14:m>
                  <m:oMath xmlns:m="http://schemas.openxmlformats.org/officeDocument/2006/math">
                    <m:f>
                      <m:fPr>
                        <m:ctrlPr>
                          <a:rPr lang="en-US" i="1">
                            <a:latin typeface="Cambria Math" panose="02040503050406030204" pitchFamily="18" charset="0"/>
                            <a:cs typeface="Times New Roman" panose="02020603050405020304" pitchFamily="18" charset="0"/>
                          </a:rPr>
                        </m:ctrlPr>
                      </m:fPr>
                      <m:num>
                        <m:r>
                          <a:rPr lang="en-US" i="1">
                            <a:latin typeface="Cambria Math" panose="02040503050406030204" pitchFamily="18" charset="0"/>
                            <a:cs typeface="Times New Roman" panose="02020603050405020304" pitchFamily="18" charset="0"/>
                          </a:rPr>
                          <m:t>𝑑𝑦</m:t>
                        </m:r>
                      </m:num>
                      <m:den>
                        <m:r>
                          <a:rPr lang="en-US" i="1">
                            <a:latin typeface="Cambria Math" panose="02040503050406030204" pitchFamily="18" charset="0"/>
                            <a:cs typeface="Times New Roman" panose="02020603050405020304" pitchFamily="18" charset="0"/>
                          </a:rPr>
                          <m:t>𝑑𝑥</m:t>
                        </m:r>
                      </m:den>
                    </m:f>
                    <m:r>
                      <a:rPr lang="en-US" i="1">
                        <a:latin typeface="Cambria Math" panose="02040503050406030204" pitchFamily="18" charset="0"/>
                        <a:cs typeface="Times New Roman" panose="02020603050405020304" pitchFamily="18" charset="0"/>
                      </a:rPr>
                      <m:t>=</m:t>
                    </m:r>
                    <m:r>
                      <a:rPr lang="en-US" i="1">
                        <a:latin typeface="Cambria Math" panose="02040503050406030204" pitchFamily="18" charset="0"/>
                        <a:cs typeface="Times New Roman" panose="02020603050405020304" pitchFamily="18" charset="0"/>
                      </a:rPr>
                      <m:t>𝑎𝑛</m:t>
                    </m:r>
                    <m:sSup>
                      <m:sSupPr>
                        <m:ctrlPr>
                          <a:rPr lang="en-US" i="1">
                            <a:latin typeface="Cambria Math" panose="02040503050406030204" pitchFamily="18" charset="0"/>
                            <a:cs typeface="Times New Roman" panose="02020603050405020304" pitchFamily="18" charset="0"/>
                          </a:rPr>
                        </m:ctrlPr>
                      </m:sSupPr>
                      <m:e>
                        <m:r>
                          <a:rPr lang="en-US" i="1">
                            <a:latin typeface="Cambria Math" panose="02040503050406030204" pitchFamily="18" charset="0"/>
                            <a:cs typeface="Times New Roman" panose="02020603050405020304" pitchFamily="18" charset="0"/>
                          </a:rPr>
                          <m:t>𝑥</m:t>
                        </m:r>
                      </m:e>
                      <m:sup>
                        <m:r>
                          <a:rPr lang="en-US" i="1">
                            <a:latin typeface="Cambria Math" panose="02040503050406030204" pitchFamily="18" charset="0"/>
                            <a:cs typeface="Times New Roman" panose="02020603050405020304" pitchFamily="18" charset="0"/>
                          </a:rPr>
                          <m:t>𝑛</m:t>
                        </m:r>
                        <m:r>
                          <a:rPr lang="en-US" i="1">
                            <a:latin typeface="Cambria Math" panose="02040503050406030204" pitchFamily="18" charset="0"/>
                            <a:cs typeface="Times New Roman" panose="02020603050405020304" pitchFamily="18" charset="0"/>
                          </a:rPr>
                          <m:t>−1</m:t>
                        </m:r>
                      </m:sup>
                    </m:sSup>
                  </m:oMath>
                </a14:m>
                <a:endParaRPr lang="en-US" dirty="0">
                  <a:cs typeface="Times New Roman" panose="02020603050405020304" pitchFamily="18" charset="0"/>
                </a:endParaRPr>
              </a:p>
              <a:p>
                <a:pPr lvl="1">
                  <a:buFont typeface="Arial" panose="020B0604020202020204" pitchFamily="34" charset="0"/>
                  <a:buChar char="•"/>
                </a:pPr>
                <a:r>
                  <a:rPr lang="en-US" sz="2000" dirty="0"/>
                  <a:t> </a:t>
                </a:r>
                <a14:m>
                  <m:oMath xmlns:m="http://schemas.openxmlformats.org/officeDocument/2006/math">
                    <m:r>
                      <a:rPr lang="en-US" sz="2000" i="1" dirty="0">
                        <a:latin typeface="Cambria Math" panose="02040503050406030204" pitchFamily="18" charset="0"/>
                      </a:rPr>
                      <m:t>𝑦</m:t>
                    </m:r>
                  </m:oMath>
                </a14:m>
                <a:r>
                  <a:rPr lang="en-US" sz="2000" dirty="0"/>
                  <a:t> is </a:t>
                </a:r>
                <a14:m>
                  <m:oMath xmlns:m="http://schemas.openxmlformats.org/officeDocument/2006/math">
                    <m:r>
                      <a:rPr lang="en-US" sz="2000" i="1" dirty="0">
                        <a:latin typeface="Cambria Math" panose="02040503050406030204" pitchFamily="18" charset="0"/>
                      </a:rPr>
                      <m:t>𝑦</m:t>
                    </m:r>
                  </m:oMath>
                </a14:m>
                <a:r>
                  <a:rPr lang="en-US" sz="2000" dirty="0"/>
                  <a:t> and </a:t>
                </a:r>
                <a14:m>
                  <m:oMath xmlns:m="http://schemas.openxmlformats.org/officeDocument/2006/math">
                    <m:r>
                      <a:rPr lang="en-US" sz="2000" i="1" dirty="0">
                        <a:latin typeface="Cambria Math" panose="02040503050406030204" pitchFamily="18" charset="0"/>
                      </a:rPr>
                      <m:t>𝑥</m:t>
                    </m:r>
                  </m:oMath>
                </a14:m>
                <a:r>
                  <a:rPr lang="en-US" sz="2000" dirty="0"/>
                  <a:t> is </a:t>
                </a:r>
                <a14:m>
                  <m:oMath xmlns:m="http://schemas.openxmlformats.org/officeDocument/2006/math">
                    <m:r>
                      <a:rPr lang="en-US" sz="2000" i="1" dirty="0">
                        <a:latin typeface="Cambria Math" panose="02040503050406030204" pitchFamily="18" charset="0"/>
                      </a:rPr>
                      <m:t>𝑥</m:t>
                    </m:r>
                  </m:oMath>
                </a14:m>
                <a:endParaRPr lang="en-US" sz="2000" dirty="0"/>
              </a:p>
              <a:p>
                <a:pPr lvl="1">
                  <a:buFont typeface="Arial" panose="020B0604020202020204" pitchFamily="34" charset="0"/>
                  <a:buChar char="•"/>
                </a:pPr>
                <a14:m>
                  <m:oMath xmlns:m="http://schemas.openxmlformats.org/officeDocument/2006/math">
                    <m:r>
                      <a:rPr lang="en-US" sz="2000" i="1" dirty="0">
                        <a:latin typeface="Cambria Math" panose="02040503050406030204" pitchFamily="18" charset="0"/>
                      </a:rPr>
                      <m:t>𝑎</m:t>
                    </m:r>
                  </m:oMath>
                </a14:m>
                <a:r>
                  <a:rPr lang="en-US" sz="2000" dirty="0"/>
                  <a:t> is the number in front of </a:t>
                </a:r>
                <a14:m>
                  <m:oMath xmlns:m="http://schemas.openxmlformats.org/officeDocument/2006/math">
                    <m:r>
                      <a:rPr lang="en-US" sz="2000" i="1" dirty="0">
                        <a:latin typeface="Cambria Math" panose="02040503050406030204" pitchFamily="18" charset="0"/>
                      </a:rPr>
                      <m:t>𝑥</m:t>
                    </m:r>
                  </m:oMath>
                </a14:m>
                <a:endParaRPr lang="en-US" sz="2000" dirty="0"/>
              </a:p>
              <a:p>
                <a:pPr lvl="1">
                  <a:buFont typeface="Arial" panose="020B0604020202020204" pitchFamily="34" charset="0"/>
                  <a:buChar char="•"/>
                </a:pPr>
                <a14:m>
                  <m:oMath xmlns:m="http://schemas.openxmlformats.org/officeDocument/2006/math">
                    <m:r>
                      <a:rPr lang="en-US" sz="2000" i="1">
                        <a:latin typeface="Cambria Math" panose="02040503050406030204" pitchFamily="18" charset="0"/>
                      </a:rPr>
                      <m:t>𝑛</m:t>
                    </m:r>
                  </m:oMath>
                </a14:m>
                <a:r>
                  <a:rPr lang="en-US" sz="2000" dirty="0"/>
                  <a:t> is the exponent of </a:t>
                </a:r>
                <a14:m>
                  <m:oMath xmlns:m="http://schemas.openxmlformats.org/officeDocument/2006/math">
                    <m:r>
                      <a:rPr lang="en-US" sz="2000" i="1" dirty="0">
                        <a:latin typeface="Cambria Math" panose="02040503050406030204" pitchFamily="18" charset="0"/>
                      </a:rPr>
                      <m:t>𝑥</m:t>
                    </m:r>
                  </m:oMath>
                </a14:m>
                <a:endParaRPr lang="en-US" sz="3200" cap="none" dirty="0">
                  <a:solidFill>
                    <a:schemeClr val="tx1"/>
                  </a:solidFill>
                  <a:cs typeface="Times New Roman" panose="02020603050405020304" pitchFamily="18" charset="0"/>
                </a:endParaRPr>
              </a:p>
              <a:p>
                <a:pPr lvl="1">
                  <a:buFont typeface="Arial" panose="020B0604020202020204" pitchFamily="34" charset="0"/>
                  <a:buChar char="•"/>
                </a:pPr>
                <a:r>
                  <a:rPr lang="en-US" sz="2000" dirty="0"/>
                  <a:t>This works great when the equation is expressed in single terms (each term is separated by an addition or subtraction symbol). for example: </a:t>
                </a:r>
                <a14:m>
                  <m:oMath xmlns:m="http://schemas.openxmlformats.org/officeDocument/2006/math">
                    <m:r>
                      <a:rPr lang="en-US" sz="2000" i="1" dirty="0" smtClean="0">
                        <a:latin typeface="Cambria Math" panose="02040503050406030204" pitchFamily="18" charset="0"/>
                      </a:rPr>
                      <m:t>𝑦</m:t>
                    </m:r>
                    <m:r>
                      <a:rPr lang="en-US" sz="2000" i="1" dirty="0" smtClean="0">
                        <a:latin typeface="Cambria Math" panose="02040503050406030204" pitchFamily="18" charset="0"/>
                      </a:rPr>
                      <m:t>=32</m:t>
                    </m:r>
                    <m:r>
                      <a:rPr lang="en-US" sz="2000" i="1" dirty="0" smtClean="0">
                        <a:latin typeface="Cambria Math" panose="02040503050406030204" pitchFamily="18" charset="0"/>
                      </a:rPr>
                      <m:t>𝑥</m:t>
                    </m:r>
                  </m:oMath>
                </a14:m>
                <a:r>
                  <a:rPr lang="en-US" sz="2000" dirty="0"/>
                  <a:t> or </a:t>
                </a:r>
                <a14:m>
                  <m:oMath xmlns:m="http://schemas.openxmlformats.org/officeDocument/2006/math">
                    <m:r>
                      <a:rPr lang="en-US" sz="2000" i="1" dirty="0" smtClean="0">
                        <a:latin typeface="Cambria Math" panose="02040503050406030204" pitchFamily="18" charset="0"/>
                      </a:rPr>
                      <m:t>𝑦</m:t>
                    </m:r>
                    <m:r>
                      <a:rPr lang="en-US" sz="2000" i="1" dirty="0" smtClean="0">
                        <a:latin typeface="Cambria Math" panose="02040503050406030204" pitchFamily="18" charset="0"/>
                      </a:rPr>
                      <m:t>=</m:t>
                    </m:r>
                    <m:sSup>
                      <m:sSupPr>
                        <m:ctrlPr>
                          <a:rPr lang="en-US" sz="2000" i="1" dirty="0" smtClean="0">
                            <a:latin typeface="Cambria Math" panose="02040503050406030204" pitchFamily="18" charset="0"/>
                          </a:rPr>
                        </m:ctrlPr>
                      </m:sSupPr>
                      <m:e>
                        <m:r>
                          <a:rPr lang="en-US" sz="2000" b="0" i="1" dirty="0" smtClean="0">
                            <a:latin typeface="Cambria Math" panose="02040503050406030204" pitchFamily="18" charset="0"/>
                          </a:rPr>
                          <m:t>𝑥</m:t>
                        </m:r>
                      </m:e>
                      <m:sup>
                        <m:r>
                          <a:rPr lang="en-US" sz="2000" b="0" i="1" dirty="0" smtClean="0">
                            <a:latin typeface="Cambria Math" panose="02040503050406030204" pitchFamily="18" charset="0"/>
                          </a:rPr>
                          <m:t>2</m:t>
                        </m:r>
                      </m:sup>
                    </m:sSup>
                    <m:r>
                      <a:rPr lang="en-US" sz="2000" b="0" i="1" dirty="0" smtClean="0">
                        <a:latin typeface="Cambria Math" panose="02040503050406030204" pitchFamily="18" charset="0"/>
                      </a:rPr>
                      <m:t>−3</m:t>
                    </m:r>
                    <m:r>
                      <a:rPr lang="en-US" sz="2000" b="0" i="1" dirty="0" smtClean="0">
                        <a:latin typeface="Cambria Math" panose="02040503050406030204" pitchFamily="18" charset="0"/>
                      </a:rPr>
                      <m:t>𝑥</m:t>
                    </m:r>
                  </m:oMath>
                </a14:m>
                <a:r>
                  <a:rPr lang="en-US" sz="2000" dirty="0"/>
                  <a:t> or </a:t>
                </a:r>
                <a14:m>
                  <m:oMath xmlns:m="http://schemas.openxmlformats.org/officeDocument/2006/math">
                    <m:r>
                      <a:rPr lang="en-US" sz="2000" b="0" i="1" smtClean="0">
                        <a:latin typeface="Cambria Math" panose="02040503050406030204" pitchFamily="18" charset="0"/>
                      </a:rPr>
                      <m:t>𝑦</m:t>
                    </m:r>
                    <m:r>
                      <a:rPr lang="en-US" sz="2000" b="0" i="1" smtClean="0">
                        <a:latin typeface="Cambria Math" panose="02040503050406030204" pitchFamily="18" charset="0"/>
                      </a:rPr>
                      <m:t>=4</m:t>
                    </m:r>
                    <m:sSup>
                      <m:sSupPr>
                        <m:ctrlPr>
                          <a:rPr lang="en-US" sz="2000" b="0" i="1" smtClean="0">
                            <a:latin typeface="Cambria Math" panose="02040503050406030204" pitchFamily="18" charset="0"/>
                          </a:rPr>
                        </m:ctrlPr>
                      </m:sSupPr>
                      <m:e>
                        <m:r>
                          <a:rPr lang="en-US" sz="2000" b="0" i="1" smtClean="0">
                            <a:latin typeface="Cambria Math" panose="02040503050406030204" pitchFamily="18" charset="0"/>
                          </a:rPr>
                          <m:t>𝑥</m:t>
                        </m:r>
                      </m:e>
                      <m:sup>
                        <m:r>
                          <a:rPr lang="en-US" sz="2000" b="0" i="1" smtClean="0">
                            <a:latin typeface="Cambria Math" panose="02040503050406030204" pitchFamily="18" charset="0"/>
                          </a:rPr>
                          <m:t>2</m:t>
                        </m:r>
                      </m:sup>
                    </m:sSup>
                    <m:r>
                      <a:rPr lang="en-US" sz="2000" b="0" i="1" smtClean="0">
                        <a:latin typeface="Cambria Math" panose="02040503050406030204" pitchFamily="18" charset="0"/>
                      </a:rPr>
                      <m:t>+2</m:t>
                    </m:r>
                    <m:r>
                      <a:rPr lang="en-US" sz="2000" b="0" i="1" smtClean="0">
                        <a:latin typeface="Cambria Math" panose="02040503050406030204" pitchFamily="18" charset="0"/>
                      </a:rPr>
                      <m:t>𝑥</m:t>
                    </m:r>
                    <m:r>
                      <a:rPr lang="en-US" sz="2000" b="0" i="1" smtClean="0">
                        <a:latin typeface="Cambria Math" panose="02040503050406030204" pitchFamily="18" charset="0"/>
                      </a:rPr>
                      <m:t> −1</m:t>
                    </m:r>
                  </m:oMath>
                </a14:m>
                <a:r>
                  <a:rPr lang="en-US" sz="2000" dirty="0"/>
                  <a:t> or…</a:t>
                </a:r>
              </a:p>
              <a:p>
                <a:pPr lvl="1">
                  <a:buFont typeface="Arial" panose="020B0604020202020204" pitchFamily="34" charset="0"/>
                  <a:buChar char="•"/>
                </a:pPr>
                <a:r>
                  <a:rPr lang="en-US" sz="2000" dirty="0"/>
                  <a:t>Things change a little when the equation is expresses terms that are divided. For example: </a:t>
                </a:r>
                <a:endParaRPr lang="en-US" sz="2000" b="0" i="1" dirty="0">
                  <a:latin typeface="Cambria Math" panose="02040503050406030204" pitchFamily="18" charset="0"/>
                </a:endParaRPr>
              </a:p>
              <a:p>
                <a:pPr marL="914400" lvl="2" indent="0">
                  <a:buNone/>
                </a:pPr>
                <a14:m>
                  <m:oMath xmlns:m="http://schemas.openxmlformats.org/officeDocument/2006/math">
                    <m:r>
                      <a:rPr lang="en-US" sz="1800" b="0" i="1" smtClean="0">
                        <a:latin typeface="Cambria Math" panose="02040503050406030204" pitchFamily="18" charset="0"/>
                      </a:rPr>
                      <m:t>𝑦</m:t>
                    </m:r>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num>
                      <m:den>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den>
                    </m:f>
                  </m:oMath>
                </a14:m>
                <a:r>
                  <a:rPr lang="en-US" sz="1800" dirty="0"/>
                  <a:t> or </a:t>
                </a:r>
                <a14:m>
                  <m:oMath xmlns:m="http://schemas.openxmlformats.org/officeDocument/2006/math">
                    <m:r>
                      <a:rPr lang="en-US" sz="1800" b="0" i="1" dirty="0" smtClean="0">
                        <a:latin typeface="Cambria Math" panose="02040503050406030204" pitchFamily="18" charset="0"/>
                      </a:rPr>
                      <m:t>𝑦</m:t>
                    </m:r>
                    <m:r>
                      <a:rPr lang="en-US" sz="1800" b="0" i="1" dirty="0" smtClean="0">
                        <a:latin typeface="Cambria Math" panose="02040503050406030204" pitchFamily="18" charset="0"/>
                      </a:rPr>
                      <m:t>=</m:t>
                    </m:r>
                    <m:f>
                      <m:fPr>
                        <m:ctrlPr>
                          <a:rPr lang="en-US" sz="1800" b="0" i="1" dirty="0" smtClean="0">
                            <a:latin typeface="Cambria Math" panose="02040503050406030204" pitchFamily="18" charset="0"/>
                          </a:rPr>
                        </m:ctrlPr>
                      </m:fPr>
                      <m:num>
                        <m:r>
                          <a:rPr lang="en-US" sz="1800" b="0" i="1" dirty="0" smtClean="0">
                            <a:latin typeface="Cambria Math" panose="02040503050406030204" pitchFamily="18" charset="0"/>
                          </a:rPr>
                          <m:t>𝑥</m:t>
                        </m:r>
                        <m:r>
                          <a:rPr lang="en-US" sz="1800" b="0" i="1" dirty="0" smtClean="0">
                            <a:latin typeface="Cambria Math" panose="02040503050406030204" pitchFamily="18" charset="0"/>
                          </a:rPr>
                          <m:t>−1</m:t>
                        </m:r>
                      </m:num>
                      <m:den>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2</m:t>
                            </m:r>
                          </m:sup>
                        </m:sSup>
                        <m:r>
                          <a:rPr lang="en-US" sz="1800" b="0" i="1" dirty="0" smtClean="0">
                            <a:latin typeface="Cambria Math" panose="02040503050406030204" pitchFamily="18" charset="0"/>
                          </a:rPr>
                          <m:t>+</m:t>
                        </m:r>
                        <m:r>
                          <a:rPr lang="en-US" sz="1800" b="0" i="1" dirty="0" smtClean="0">
                            <a:latin typeface="Cambria Math" panose="02040503050406030204" pitchFamily="18" charset="0"/>
                          </a:rPr>
                          <m:t>𝑥</m:t>
                        </m:r>
                        <m:r>
                          <a:rPr lang="en-US" sz="1800" b="0" i="1" dirty="0" smtClean="0">
                            <a:latin typeface="Cambria Math" panose="02040503050406030204" pitchFamily="18" charset="0"/>
                          </a:rPr>
                          <m:t>+1</m:t>
                        </m:r>
                      </m:den>
                    </m:f>
                    <m:r>
                      <a:rPr lang="en-US" sz="1800" b="0" i="1" dirty="0" smtClean="0">
                        <a:latin typeface="Cambria Math" panose="02040503050406030204" pitchFamily="18" charset="0"/>
                      </a:rPr>
                      <m:t> </m:t>
                    </m:r>
                  </m:oMath>
                </a14:m>
                <a:r>
                  <a:rPr lang="en-US" sz="1800" i="0" dirty="0">
                    <a:latin typeface="+mj-lt"/>
                  </a:rPr>
                  <a:t>or</a:t>
                </a:r>
                <a14:m>
                  <m:oMath xmlns:m="http://schemas.openxmlformats.org/officeDocument/2006/math">
                    <m:r>
                      <a:rPr lang="en-US" sz="1800" i="1" dirty="0" smtClean="0">
                        <a:latin typeface="Cambria Math" panose="02040503050406030204" pitchFamily="18" charset="0"/>
                      </a:rPr>
                      <m:t> </m:t>
                    </m:r>
                    <m:r>
                      <a:rPr lang="en-US" sz="1800" b="0" i="1" dirty="0" smtClean="0">
                        <a:latin typeface="Cambria Math" panose="02040503050406030204" pitchFamily="18" charset="0"/>
                      </a:rPr>
                      <m:t>𝑦</m:t>
                    </m:r>
                    <m:r>
                      <a:rPr lang="en-US" sz="1800" b="0" i="1" dirty="0" smtClean="0">
                        <a:latin typeface="Cambria Math" panose="02040503050406030204" pitchFamily="18" charset="0"/>
                      </a:rPr>
                      <m:t>=</m:t>
                    </m:r>
                    <m:f>
                      <m:fPr>
                        <m:ctrlPr>
                          <a:rPr lang="en-US" sz="1800" b="0" i="1" dirty="0" smtClean="0">
                            <a:latin typeface="Cambria Math" panose="02040503050406030204" pitchFamily="18" charset="0"/>
                          </a:rPr>
                        </m:ctrlPr>
                      </m:fPr>
                      <m:num>
                        <m:r>
                          <a:rPr lang="en-US" sz="1800" b="0" i="1" dirty="0" smtClean="0">
                            <a:latin typeface="Cambria Math" panose="02040503050406030204" pitchFamily="18" charset="0"/>
                          </a:rPr>
                          <m:t>4</m:t>
                        </m:r>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2</m:t>
                            </m:r>
                          </m:sup>
                        </m:sSup>
                        <m:r>
                          <a:rPr lang="en-US" sz="1800" b="0" i="1" dirty="0" smtClean="0">
                            <a:latin typeface="Cambria Math" panose="02040503050406030204" pitchFamily="18" charset="0"/>
                          </a:rPr>
                          <m:t>+9</m:t>
                        </m:r>
                      </m:num>
                      <m:den>
                        <m:r>
                          <a:rPr lang="en-US" sz="1800" b="0" i="1" dirty="0" smtClean="0">
                            <a:latin typeface="Cambria Math" panose="02040503050406030204" pitchFamily="18" charset="0"/>
                          </a:rPr>
                          <m:t>3</m:t>
                        </m:r>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3</m:t>
                            </m:r>
                          </m:sup>
                        </m:sSup>
                        <m:r>
                          <a:rPr lang="en-US" sz="1800" b="0" i="1" dirty="0" smtClean="0">
                            <a:latin typeface="Cambria Math" panose="02040503050406030204" pitchFamily="18" charset="0"/>
                          </a:rPr>
                          <m:t>−4</m:t>
                        </m:r>
                        <m:sSup>
                          <m:sSupPr>
                            <m:ctrlPr>
                              <a:rPr lang="en-US" sz="1800" b="0" i="1" dirty="0" smtClean="0">
                                <a:latin typeface="Cambria Math" panose="02040503050406030204" pitchFamily="18" charset="0"/>
                              </a:rPr>
                            </m:ctrlPr>
                          </m:sSupPr>
                          <m:e>
                            <m:r>
                              <a:rPr lang="en-US" sz="1800" b="0" i="1" dirty="0" smtClean="0">
                                <a:latin typeface="Cambria Math" panose="02040503050406030204" pitchFamily="18" charset="0"/>
                              </a:rPr>
                              <m:t>𝑥</m:t>
                            </m:r>
                          </m:e>
                          <m:sup>
                            <m:r>
                              <a:rPr lang="en-US" sz="1800" b="0" i="1" dirty="0" smtClean="0">
                                <a:latin typeface="Cambria Math" panose="02040503050406030204" pitchFamily="18" charset="0"/>
                              </a:rPr>
                              <m:t>2</m:t>
                            </m:r>
                          </m:sup>
                        </m:sSup>
                      </m:den>
                    </m:f>
                  </m:oMath>
                </a14:m>
                <a:endParaRPr lang="en-US" sz="2000" dirty="0"/>
              </a:p>
              <a:p>
                <a:pPr lvl="1"/>
                <a:r>
                  <a:rPr lang="en-US" sz="2200" dirty="0"/>
                  <a:t>For equations that are expressed with terms that are fractional or divided, we will use:</a:t>
                </a:r>
              </a:p>
              <a:p>
                <a:pPr marL="914400" lvl="2" indent="0">
                  <a:buNone/>
                </a:pPr>
                <a:r>
                  <a:rPr lang="en-US" sz="2600" u="sng" dirty="0"/>
                  <a:t>The Quotient Rule</a:t>
                </a:r>
                <a:r>
                  <a:rPr lang="en-US" sz="2600" dirty="0"/>
                  <a:t>.</a:t>
                </a:r>
                <a:endParaRPr lang="en-US" sz="3200" cap="none" dirty="0">
                  <a:solidFill>
                    <a:schemeClr val="tx1"/>
                  </a:solidFill>
                  <a:cs typeface="Times New Roman" panose="02020603050405020304" pitchFamily="18" charset="0"/>
                </a:endParaRPr>
              </a:p>
            </p:txBody>
          </p:sp>
        </mc:Choice>
        <mc:Fallback>
          <p:sp>
            <p:nvSpPr>
              <p:cNvPr id="13" name="Content Placeholder 12">
                <a:extLst>
                  <a:ext uri="{FF2B5EF4-FFF2-40B4-BE49-F238E27FC236}">
                    <a16:creationId xmlns:a16="http://schemas.microsoft.com/office/drawing/2014/main" id="{BAFF0578-A297-4D89-B052-EF4D42BA3969}"/>
                  </a:ext>
                </a:extLst>
              </p:cNvPr>
              <p:cNvSpPr>
                <a:spLocks noGrp="1" noRot="1" noChangeAspect="1" noMove="1" noResize="1" noEditPoints="1" noAdjustHandles="1" noChangeArrowheads="1" noChangeShapeType="1" noTextEdit="1"/>
              </p:cNvSpPr>
              <p:nvPr>
                <p:ph idx="1"/>
              </p:nvPr>
            </p:nvSpPr>
            <p:spPr>
              <a:xfrm>
                <a:off x="396817" y="1082181"/>
                <a:ext cx="11183368" cy="4809662"/>
              </a:xfrm>
              <a:blipFill>
                <a:blip r:embed="rId4"/>
                <a:stretch>
                  <a:fillRect l="-817" t="-1521"/>
                </a:stretch>
              </a:blipFill>
            </p:spPr>
            <p:txBody>
              <a:bodyPr/>
              <a:lstStyle/>
              <a:p>
                <a:r>
                  <a:rPr lang="en-US">
                    <a:noFill/>
                  </a:rPr>
                  <a:t> </a:t>
                </a:r>
              </a:p>
            </p:txBody>
          </p:sp>
        </mc:Fallback>
      </mc:AlternateContent>
      <p:pic>
        <p:nvPicPr>
          <p:cNvPr id="4" name="Audio 3">
            <a:hlinkClick r:id="" action="ppaction://media"/>
            <a:extLst>
              <a:ext uri="{FF2B5EF4-FFF2-40B4-BE49-F238E27FC236}">
                <a16:creationId xmlns:a16="http://schemas.microsoft.com/office/drawing/2014/main" id="{2E457503-ED78-4B52-B570-43155E6929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01538266"/>
      </p:ext>
    </p:extLst>
  </p:cSld>
  <p:clrMapOvr>
    <a:masterClrMapping/>
  </p:clrMapOvr>
  <mc:AlternateContent xmlns:mc="http://schemas.openxmlformats.org/markup-compatibility/2006">
    <mc:Choice xmlns:p14="http://schemas.microsoft.com/office/powerpoint/2010/main" Requires="p14">
      <p:transition spd="slow" p14:dur="2000" advTm="36921"/>
    </mc:Choice>
    <mc:Fallback>
      <p:transition spd="slow" advTm="36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504312" y="137180"/>
            <a:ext cx="11183369" cy="1219200"/>
          </a:xfrm>
        </p:spPr>
        <p:txBody>
          <a:bodyPr>
            <a:normAutofit/>
          </a:bodyPr>
          <a:lstStyle/>
          <a:p>
            <a:pPr algn="ctr"/>
            <a:r>
              <a:rPr lang="en-US" dirty="0"/>
              <a:t>Derivative The Quotient Rule</a:t>
            </a:r>
          </a:p>
        </p:txBody>
      </p:sp>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396817" y="1082181"/>
            <a:ext cx="11183368" cy="4809662"/>
          </a:xfrm>
        </p:spPr>
        <p:txBody>
          <a:bodyPr>
            <a:normAutofit/>
          </a:bodyPr>
          <a:lstStyle/>
          <a:p>
            <a:pPr marL="0" indent="0">
              <a:buNone/>
            </a:pPr>
            <a:r>
              <a:rPr lang="en-US" sz="2600" u="sng" dirty="0"/>
              <a:t>The Quotient Rule</a:t>
            </a:r>
            <a:r>
              <a:rPr lang="en-US" sz="2600" dirty="0"/>
              <a:t>: The derivative of a Quotient is solved by taking the derivative of the numerator and multiplying to the denominator. Then subtract the derivative of the denominator multiplied by the numerator. And finally dividing everything by the denominator squared. </a:t>
            </a:r>
            <a:endParaRPr lang="en-US" sz="3200" cap="none" dirty="0">
              <a:solidFill>
                <a:schemeClr val="tx1"/>
              </a:solidFill>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B18924C1-9DC8-4C3E-9DD9-7DD3D1B20E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36448839"/>
      </p:ext>
    </p:extLst>
  </p:cSld>
  <p:clrMapOvr>
    <a:masterClrMapping/>
  </p:clrMapOvr>
  <mc:AlternateContent xmlns:mc="http://schemas.openxmlformats.org/markup-compatibility/2006">
    <mc:Choice xmlns:p14="http://schemas.microsoft.com/office/powerpoint/2010/main" Requires="p14">
      <p:transition spd="slow" p14:dur="2000" advTm="35393"/>
    </mc:Choice>
    <mc:Fallback>
      <p:transition spd="slow" advTm="35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504312" y="137180"/>
            <a:ext cx="11183369" cy="1219200"/>
          </a:xfrm>
        </p:spPr>
        <p:txBody>
          <a:bodyPr>
            <a:normAutofit/>
          </a:bodyPr>
          <a:lstStyle/>
          <a:p>
            <a:pPr algn="ctr"/>
            <a:r>
              <a:rPr lang="en-US" dirty="0"/>
              <a:t>Derivative The Quotient Rule</a:t>
            </a:r>
          </a:p>
        </p:txBody>
      </p:sp>
      <mc:AlternateContent xmlns:mc="http://schemas.openxmlformats.org/markup-compatibility/2006">
        <mc:Choice xmlns:a14="http://schemas.microsoft.com/office/drawing/2010/main" Requires="a14">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396817" y="1082181"/>
                <a:ext cx="11183368" cy="4809662"/>
              </a:xfrm>
            </p:spPr>
            <p:txBody>
              <a:bodyPr>
                <a:normAutofit/>
              </a:bodyPr>
              <a:lstStyle/>
              <a:p>
                <a:pPr marL="914400" lvl="2" indent="0">
                  <a:buNone/>
                </a:pPr>
                <a:r>
                  <a:rPr lang="en-US" sz="1800" u="sng" dirty="0"/>
                  <a:t>The Quotient Rule</a:t>
                </a:r>
                <a:r>
                  <a:rPr lang="en-US" sz="1800" dirty="0"/>
                  <a:t>: The derivative of a Quotient is solved by taking the derivative of the numerator and multiplying to the denominator. Then subtract the derivative of the denominator multiplied by the numerator. And finally dividing everything by the denominator squared. </a:t>
                </a:r>
                <a:endParaRPr lang="en-US" sz="2000" cap="none" dirty="0">
                  <a:solidFill>
                    <a:schemeClr val="tx1"/>
                  </a:solidFill>
                  <a:cs typeface="Times New Roman" panose="02020603050405020304" pitchFamily="18" charset="0"/>
                </a:endParaRPr>
              </a:p>
              <a:p>
                <a:pPr marL="914400" lvl="2" indent="0">
                  <a:buNone/>
                </a:pPr>
                <a:endParaRPr lang="en-US" sz="1800" b="0" dirty="0"/>
              </a:p>
              <a:p>
                <a:pPr marL="914400" lvl="2" indent="0">
                  <a:buNone/>
                </a:pPr>
                <a:r>
                  <a:rPr lang="en-US" sz="1800" b="0" dirty="0"/>
                  <a:t>Example 1. </a:t>
                </a:r>
                <a14:m>
                  <m:oMath xmlns:m="http://schemas.openxmlformats.org/officeDocument/2006/math">
                    <m:r>
                      <a:rPr lang="en-US" sz="1800" b="0" i="1" smtClean="0">
                        <a:latin typeface="Cambria Math" panose="02040503050406030204" pitchFamily="18" charset="0"/>
                      </a:rPr>
                      <m:t>𝑦</m:t>
                    </m:r>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num>
                      <m:den>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den>
                    </m:f>
                  </m:oMath>
                </a14:m>
                <a:endParaRPr lang="en-US" sz="2000" dirty="0"/>
              </a:p>
              <a:p>
                <a:pPr lvl="4" indent="-285750"/>
                <a14:m>
                  <m:oMath xmlns:m="http://schemas.openxmlformats.org/officeDocument/2006/math">
                    <m:f>
                      <m:fPr>
                        <m:ctrlPr>
                          <a:rPr lang="en-US" sz="1800" i="1" smtClean="0">
                            <a:latin typeface="Cambria Math" panose="02040503050406030204" pitchFamily="18" charset="0"/>
                          </a:rPr>
                        </m:ctrlPr>
                      </m:fPr>
                      <m:num>
                        <m:r>
                          <a:rPr lang="en-US" sz="1800" b="0" i="1" smtClean="0">
                            <a:latin typeface="Cambria Math" panose="02040503050406030204" pitchFamily="18" charset="0"/>
                          </a:rPr>
                          <m:t>𝑑𝑦</m:t>
                        </m:r>
                      </m:num>
                      <m:den>
                        <m:r>
                          <a:rPr lang="en-US" sz="1800" b="0" i="1" smtClean="0">
                            <a:latin typeface="Cambria Math" panose="02040503050406030204" pitchFamily="18" charset="0"/>
                          </a:rPr>
                          <m:t>𝑑𝑥</m:t>
                        </m:r>
                      </m:den>
                    </m:f>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0</m:t>
                        </m:r>
                        <m:d>
                          <m:dPr>
                            <m:ctrlPr>
                              <a:rPr lang="en-US" sz="1800" b="0" i="1" smtClean="0">
                                <a:latin typeface="Cambria Math" panose="02040503050406030204" pitchFamily="18" charset="0"/>
                              </a:rPr>
                            </m:ctrlPr>
                          </m:dPr>
                          <m:e>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e>
                        </m:d>
                        <m:r>
                          <a:rPr lang="en-US" sz="1800" b="0" i="1" smtClean="0">
                            <a:latin typeface="Cambria Math" panose="02040503050406030204" pitchFamily="18" charset="0"/>
                          </a:rPr>
                          <m:t>−(2</m:t>
                        </m:r>
                        <m:r>
                          <a:rPr lang="en-US" sz="1800" b="0" i="1" smtClean="0">
                            <a:latin typeface="Cambria Math" panose="02040503050406030204" pitchFamily="18" charset="0"/>
                          </a:rPr>
                          <m:t>𝑥</m:t>
                        </m:r>
                        <m:r>
                          <a:rPr lang="en-US" sz="1800" b="0" i="1" smtClean="0">
                            <a:latin typeface="Cambria Math" panose="02040503050406030204" pitchFamily="18" charset="0"/>
                          </a:rPr>
                          <m:t>+1)(1)</m:t>
                        </m:r>
                      </m:num>
                      <m:den>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m:t>
                            </m:r>
                          </m:e>
                          <m:sup>
                            <m:r>
                              <a:rPr lang="en-US" sz="1800" b="0" i="1" smtClean="0">
                                <a:latin typeface="Cambria Math" panose="02040503050406030204" pitchFamily="18" charset="0"/>
                              </a:rPr>
                              <m:t>2</m:t>
                            </m:r>
                          </m:sup>
                        </m:sSup>
                      </m:den>
                    </m:f>
                  </m:oMath>
                </a14:m>
                <a:endParaRPr lang="en-US" sz="1800" dirty="0"/>
              </a:p>
              <a:p>
                <a:pPr lvl="4" indent="-285750"/>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𝑑𝑦</m:t>
                        </m:r>
                      </m:num>
                      <m:den>
                        <m:r>
                          <a:rPr lang="en-US" sz="1800" i="1">
                            <a:latin typeface="Cambria Math" panose="02040503050406030204" pitchFamily="18" charset="0"/>
                          </a:rPr>
                          <m:t>𝑑𝑥</m:t>
                        </m:r>
                      </m:den>
                    </m:f>
                    <m:r>
                      <a:rPr lang="en-US" sz="1800" i="1">
                        <a:latin typeface="Cambria Math" panose="02040503050406030204" pitchFamily="18" charset="0"/>
                      </a:rPr>
                      <m:t>=</m:t>
                    </m:r>
                    <m:f>
                      <m:fPr>
                        <m:ctrlPr>
                          <a:rPr lang="en-US" sz="1800" i="1">
                            <a:latin typeface="Cambria Math" panose="02040503050406030204" pitchFamily="18" charset="0"/>
                          </a:rPr>
                        </m:ctrlPr>
                      </m:fPr>
                      <m:num>
                        <m:r>
                          <a:rPr lang="en-US" sz="1800" b="0" i="1" smtClean="0">
                            <a:latin typeface="Cambria Math" panose="02040503050406030204" pitchFamily="18" charset="0"/>
                          </a:rPr>
                          <m:t>−</m:t>
                        </m:r>
                        <m:r>
                          <a:rPr lang="en-US" sz="1800" i="1">
                            <a:latin typeface="Cambria Math" panose="02040503050406030204" pitchFamily="18" charset="0"/>
                          </a:rPr>
                          <m:t>2</m:t>
                        </m:r>
                        <m:r>
                          <a:rPr lang="en-US" sz="1800" i="1">
                            <a:latin typeface="Cambria Math" panose="02040503050406030204" pitchFamily="18" charset="0"/>
                          </a:rPr>
                          <m:t>𝑥</m:t>
                        </m:r>
                        <m:r>
                          <a:rPr lang="en-US" sz="1800" b="0" i="1" smtClean="0">
                            <a:latin typeface="Cambria Math" panose="02040503050406030204" pitchFamily="18" charset="0"/>
                          </a:rPr>
                          <m:t>−</m:t>
                        </m:r>
                        <m:r>
                          <a:rPr lang="en-US" sz="1800" i="1">
                            <a:latin typeface="Cambria Math" panose="02040503050406030204" pitchFamily="18" charset="0"/>
                          </a:rPr>
                          <m:t>1</m:t>
                        </m:r>
                      </m:num>
                      <m:den>
                        <m:sSup>
                          <m:sSupPr>
                            <m:ctrlPr>
                              <a:rPr lang="en-US" sz="1800" i="1">
                                <a:latin typeface="Cambria Math" panose="02040503050406030204" pitchFamily="18" charset="0"/>
                              </a:rPr>
                            </m:ctrlPr>
                          </m:sSupPr>
                          <m:e>
                            <m:r>
                              <a:rPr lang="en-US" sz="1800" i="1">
                                <a:latin typeface="Cambria Math" panose="02040503050406030204" pitchFamily="18" charset="0"/>
                              </a:rPr>
                              <m:t>(</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r>
                              <a:rPr lang="en-US" sz="1800" i="1">
                                <a:latin typeface="Cambria Math" panose="02040503050406030204" pitchFamily="18" charset="0"/>
                              </a:rPr>
                              <m:t>𝑥</m:t>
                            </m:r>
                            <m:r>
                              <a:rPr lang="en-US" sz="1800" i="1">
                                <a:latin typeface="Cambria Math" panose="02040503050406030204" pitchFamily="18" charset="0"/>
                              </a:rPr>
                              <m:t>)</m:t>
                            </m:r>
                          </m:e>
                          <m:sup>
                            <m:r>
                              <a:rPr lang="en-US" sz="1800" i="1">
                                <a:latin typeface="Cambria Math" panose="02040503050406030204" pitchFamily="18" charset="0"/>
                              </a:rPr>
                              <m:t>2</m:t>
                            </m:r>
                          </m:sup>
                        </m:sSup>
                      </m:den>
                    </m:f>
                  </m:oMath>
                </a14:m>
                <a:endParaRPr lang="en-US" sz="1800" dirty="0"/>
              </a:p>
              <a:p>
                <a:pPr marL="2228850" lvl="5" indent="0">
                  <a:buNone/>
                </a:pPr>
                <a:endParaRPr lang="en-US" sz="1600" dirty="0"/>
              </a:p>
            </p:txBody>
          </p:sp>
        </mc:Choice>
        <mc:Fallback>
          <p:sp>
            <p:nvSpPr>
              <p:cNvPr id="13" name="Content Placeholder 12">
                <a:extLst>
                  <a:ext uri="{FF2B5EF4-FFF2-40B4-BE49-F238E27FC236}">
                    <a16:creationId xmlns:a16="http://schemas.microsoft.com/office/drawing/2014/main" id="{BAFF0578-A297-4D89-B052-EF4D42BA3969}"/>
                  </a:ext>
                </a:extLst>
              </p:cNvPr>
              <p:cNvSpPr>
                <a:spLocks noGrp="1" noRot="1" noChangeAspect="1" noMove="1" noResize="1" noEditPoints="1" noAdjustHandles="1" noChangeArrowheads="1" noChangeShapeType="1" noTextEdit="1"/>
              </p:cNvSpPr>
              <p:nvPr>
                <p:ph idx="1"/>
              </p:nvPr>
            </p:nvSpPr>
            <p:spPr>
              <a:xfrm>
                <a:off x="396817" y="1082181"/>
                <a:ext cx="11183368" cy="4809662"/>
              </a:xfrm>
              <a:blipFill>
                <a:blip r:embed="rId4"/>
                <a:stretch>
                  <a:fillRect/>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6F0D0844-7C98-456A-903D-5936BD3DDC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47025308"/>
      </p:ext>
    </p:extLst>
  </p:cSld>
  <p:clrMapOvr>
    <a:masterClrMapping/>
  </p:clrMapOvr>
  <mc:AlternateContent xmlns:mc="http://schemas.openxmlformats.org/markup-compatibility/2006">
    <mc:Choice xmlns:p14="http://schemas.microsoft.com/office/powerpoint/2010/main" Requires="p14">
      <p:transition spd="slow" p14:dur="2000" advTm="152050"/>
    </mc:Choice>
    <mc:Fallback>
      <p:transition spd="slow" advTm="1520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504312" y="137180"/>
            <a:ext cx="11183369" cy="1219200"/>
          </a:xfrm>
        </p:spPr>
        <p:txBody>
          <a:bodyPr>
            <a:normAutofit/>
          </a:bodyPr>
          <a:lstStyle/>
          <a:p>
            <a:pPr algn="ctr"/>
            <a:r>
              <a:rPr lang="en-US" dirty="0"/>
              <a:t>Derivative The Quotient Rule</a:t>
            </a:r>
          </a:p>
        </p:txBody>
      </p:sp>
      <mc:AlternateContent xmlns:mc="http://schemas.openxmlformats.org/markup-compatibility/2006">
        <mc:Choice xmlns:a14="http://schemas.microsoft.com/office/drawing/2010/main" Requires="a14">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396817" y="1082181"/>
                <a:ext cx="11183368" cy="4809662"/>
              </a:xfrm>
            </p:spPr>
            <p:txBody>
              <a:bodyPr>
                <a:normAutofit/>
              </a:bodyPr>
              <a:lstStyle/>
              <a:p>
                <a:pPr marL="914400" lvl="2" indent="0">
                  <a:buNone/>
                </a:pPr>
                <a:r>
                  <a:rPr lang="en-US" sz="1800" u="sng" dirty="0"/>
                  <a:t>The Quotient Rule</a:t>
                </a:r>
                <a:r>
                  <a:rPr lang="en-US" sz="1800" dirty="0"/>
                  <a:t>: The derivative of a Quotient is solved by taking the derivative of the numerator and multiplying to the denominator. Then subtract the derivative of the denominator multiplied by the numerator. And finally dividing everything by the denominator squared. </a:t>
                </a:r>
                <a:endParaRPr lang="en-US" sz="2000" cap="none" dirty="0">
                  <a:solidFill>
                    <a:schemeClr val="tx1"/>
                  </a:solidFill>
                  <a:cs typeface="Times New Roman" panose="02020603050405020304" pitchFamily="18" charset="0"/>
                </a:endParaRPr>
              </a:p>
              <a:p>
                <a:pPr marL="914400" lvl="2" indent="0">
                  <a:buNone/>
                </a:pPr>
                <a:endParaRPr lang="en-US" sz="1800" b="0" dirty="0"/>
              </a:p>
              <a:p>
                <a:pPr marL="914400" lvl="2" indent="0">
                  <a:buNone/>
                </a:pPr>
                <a:r>
                  <a:rPr lang="en-US" sz="1800" b="0" dirty="0"/>
                  <a:t>Example 2. </a:t>
                </a:r>
                <a14:m>
                  <m:oMath xmlns:m="http://schemas.openxmlformats.org/officeDocument/2006/math">
                    <m:r>
                      <a:rPr lang="en-US" sz="1800" i="1" dirty="0">
                        <a:latin typeface="Cambria Math" panose="02040503050406030204" pitchFamily="18" charset="0"/>
                      </a:rPr>
                      <m:t>𝑦</m:t>
                    </m:r>
                    <m:r>
                      <a:rPr lang="en-US" sz="1800" i="1" dirty="0">
                        <a:latin typeface="Cambria Math" panose="02040503050406030204" pitchFamily="18" charset="0"/>
                      </a:rPr>
                      <m:t>=</m:t>
                    </m:r>
                    <m:f>
                      <m:fPr>
                        <m:ctrlPr>
                          <a:rPr lang="en-US" sz="1800" i="1" dirty="0">
                            <a:latin typeface="Cambria Math" panose="02040503050406030204" pitchFamily="18" charset="0"/>
                          </a:rPr>
                        </m:ctrlPr>
                      </m:fPr>
                      <m:num>
                        <m:r>
                          <a:rPr lang="en-US" sz="1800" i="1" dirty="0">
                            <a:latin typeface="Cambria Math" panose="02040503050406030204" pitchFamily="18" charset="0"/>
                          </a:rPr>
                          <m:t>𝑥</m:t>
                        </m:r>
                        <m:r>
                          <a:rPr lang="en-US" sz="1800" i="1" dirty="0">
                            <a:latin typeface="Cambria Math" panose="02040503050406030204" pitchFamily="18" charset="0"/>
                          </a:rPr>
                          <m:t>−1</m:t>
                        </m:r>
                      </m:num>
                      <m:den>
                        <m:sSup>
                          <m:sSupPr>
                            <m:ctrlPr>
                              <a:rPr lang="en-US" sz="1800" i="1" dirty="0">
                                <a:latin typeface="Cambria Math" panose="02040503050406030204" pitchFamily="18" charset="0"/>
                              </a:rPr>
                            </m:ctrlPr>
                          </m:sSupPr>
                          <m:e>
                            <m:r>
                              <a:rPr lang="en-US" sz="1800" i="1" dirty="0">
                                <a:latin typeface="Cambria Math" panose="02040503050406030204" pitchFamily="18" charset="0"/>
                              </a:rPr>
                              <m:t>𝑥</m:t>
                            </m:r>
                          </m:e>
                          <m:sup>
                            <m:r>
                              <a:rPr lang="en-US" sz="1800" i="1" dirty="0">
                                <a:latin typeface="Cambria Math" panose="02040503050406030204" pitchFamily="18" charset="0"/>
                              </a:rPr>
                              <m:t>2</m:t>
                            </m:r>
                          </m:sup>
                        </m:sSup>
                        <m:r>
                          <a:rPr lang="en-US" sz="1800" i="1" dirty="0">
                            <a:latin typeface="Cambria Math" panose="02040503050406030204" pitchFamily="18" charset="0"/>
                          </a:rPr>
                          <m:t>+</m:t>
                        </m:r>
                        <m:r>
                          <a:rPr lang="en-US" sz="1800" i="1" dirty="0">
                            <a:latin typeface="Cambria Math" panose="02040503050406030204" pitchFamily="18" charset="0"/>
                          </a:rPr>
                          <m:t>𝑥</m:t>
                        </m:r>
                        <m:r>
                          <a:rPr lang="en-US" sz="1800" i="1" dirty="0">
                            <a:latin typeface="Cambria Math" panose="02040503050406030204" pitchFamily="18" charset="0"/>
                          </a:rPr>
                          <m:t>+1</m:t>
                        </m:r>
                      </m:den>
                    </m:f>
                  </m:oMath>
                </a14:m>
                <a:endParaRPr lang="en-US" sz="2000" dirty="0"/>
              </a:p>
              <a:p>
                <a:pPr lvl="4" indent="-285750"/>
                <a14:m>
                  <m:oMath xmlns:m="http://schemas.openxmlformats.org/officeDocument/2006/math">
                    <m:f>
                      <m:fPr>
                        <m:ctrlPr>
                          <a:rPr lang="en-US" sz="1800" i="1" smtClean="0">
                            <a:latin typeface="Cambria Math" panose="02040503050406030204" pitchFamily="18" charset="0"/>
                          </a:rPr>
                        </m:ctrlPr>
                      </m:fPr>
                      <m:num>
                        <m:r>
                          <a:rPr lang="en-US" sz="1800" b="0" i="1" smtClean="0">
                            <a:latin typeface="Cambria Math" panose="02040503050406030204" pitchFamily="18" charset="0"/>
                          </a:rPr>
                          <m:t>𝑑𝑦</m:t>
                        </m:r>
                      </m:num>
                      <m:den>
                        <m:r>
                          <a:rPr lang="en-US" sz="1800" b="0" i="1" smtClean="0">
                            <a:latin typeface="Cambria Math" panose="02040503050406030204" pitchFamily="18" charset="0"/>
                          </a:rPr>
                          <m:t>𝑑𝑥</m:t>
                        </m:r>
                      </m:den>
                    </m:f>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r>
                          <a:rPr lang="en-US" sz="1800" b="0" i="1" smtClean="0">
                            <a:latin typeface="Cambria Math" panose="02040503050406030204" pitchFamily="18" charset="0"/>
                          </a:rPr>
                          <m:t>(1)</m:t>
                        </m:r>
                        <m:d>
                          <m:dPr>
                            <m:ctrlPr>
                              <a:rPr lang="en-US" sz="1800" b="0" i="1" smtClean="0">
                                <a:latin typeface="Cambria Math" panose="02040503050406030204" pitchFamily="18" charset="0"/>
                              </a:rPr>
                            </m:ctrlPr>
                          </m:dPr>
                          <m:e>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+1</m:t>
                            </m:r>
                          </m:e>
                        </m:d>
                        <m:r>
                          <a:rPr lang="en-US" sz="1800" b="0" i="1" smtClean="0">
                            <a:latin typeface="Cambria Math" panose="02040503050406030204" pitchFamily="18" charset="0"/>
                          </a:rPr>
                          <m:t>−(2</m:t>
                        </m:r>
                        <m:r>
                          <a:rPr lang="en-US" sz="1800" b="0" i="1" smtClean="0">
                            <a:latin typeface="Cambria Math" panose="02040503050406030204" pitchFamily="18" charset="0"/>
                          </a:rPr>
                          <m:t>𝑥</m:t>
                        </m:r>
                        <m:r>
                          <a:rPr lang="en-US" sz="1800" b="0" i="1" smtClean="0">
                            <a:latin typeface="Cambria Math" panose="02040503050406030204" pitchFamily="18" charset="0"/>
                          </a:rPr>
                          <m:t>+1)(</m:t>
                        </m:r>
                        <m:r>
                          <a:rPr lang="en-US" sz="1800" b="0" i="1" smtClean="0">
                            <a:latin typeface="Cambria Math" panose="02040503050406030204" pitchFamily="18" charset="0"/>
                          </a:rPr>
                          <m:t>𝑥</m:t>
                        </m:r>
                        <m:r>
                          <a:rPr lang="en-US" sz="1800" b="0" i="1" smtClean="0">
                            <a:latin typeface="Cambria Math" panose="02040503050406030204" pitchFamily="18" charset="0"/>
                          </a:rPr>
                          <m:t>−1)</m:t>
                        </m:r>
                      </m:num>
                      <m:den>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r>
                              <a:rPr lang="en-US" sz="1800" b="0" i="1" smtClean="0">
                                <a:latin typeface="Cambria Math" panose="02040503050406030204" pitchFamily="18" charset="0"/>
                              </a:rPr>
                              <m:t>𝑥</m:t>
                            </m:r>
                            <m:r>
                              <a:rPr lang="en-US" sz="1800" b="0" i="1" smtClean="0">
                                <a:latin typeface="Cambria Math" panose="02040503050406030204" pitchFamily="18" charset="0"/>
                              </a:rPr>
                              <m:t>+1)</m:t>
                            </m:r>
                          </m:e>
                          <m:sup>
                            <m:r>
                              <a:rPr lang="en-US" sz="1800" b="0" i="1" smtClean="0">
                                <a:latin typeface="Cambria Math" panose="02040503050406030204" pitchFamily="18" charset="0"/>
                              </a:rPr>
                              <m:t>2</m:t>
                            </m:r>
                          </m:sup>
                        </m:sSup>
                      </m:den>
                    </m:f>
                  </m:oMath>
                </a14:m>
                <a:endParaRPr lang="en-US" sz="1800" dirty="0"/>
              </a:p>
              <a:p>
                <a:pPr lvl="4" indent="-285750"/>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𝑑𝑦</m:t>
                        </m:r>
                      </m:num>
                      <m:den>
                        <m:r>
                          <a:rPr lang="en-US" sz="1800" i="1">
                            <a:latin typeface="Cambria Math" panose="02040503050406030204" pitchFamily="18" charset="0"/>
                          </a:rPr>
                          <m:t>𝑑𝑥</m:t>
                        </m:r>
                      </m:den>
                    </m:f>
                    <m:r>
                      <a:rPr lang="en-US" sz="1800" i="1">
                        <a:latin typeface="Cambria Math" panose="02040503050406030204" pitchFamily="18" charset="0"/>
                      </a:rPr>
                      <m:t>=</m:t>
                    </m:r>
                    <m:f>
                      <m:fPr>
                        <m:ctrlPr>
                          <a:rPr lang="en-US" sz="1800" i="1">
                            <a:latin typeface="Cambria Math" panose="02040503050406030204" pitchFamily="18" charset="0"/>
                          </a:rPr>
                        </m:ctrlPr>
                      </m:fPr>
                      <m:num>
                        <m:sSup>
                          <m:sSupPr>
                            <m:ctrlPr>
                              <a:rPr lang="en-US" sz="1800" i="1">
                                <a:latin typeface="Cambria Math" panose="02040503050406030204" pitchFamily="18" charset="0"/>
                              </a:rPr>
                            </m:ctrlPr>
                          </m:sSupPr>
                          <m:e>
                            <m:r>
                              <a:rPr lang="en-US" sz="1800" b="0" i="1" smtClean="0">
                                <a:latin typeface="Cambria Math" panose="02040503050406030204" pitchFamily="18" charset="0"/>
                              </a:rPr>
                              <m:t>−</m:t>
                            </m:r>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b="0" i="1" smtClean="0">
                            <a:latin typeface="Cambria Math" panose="02040503050406030204" pitchFamily="18" charset="0"/>
                          </a:rPr>
                          <m:t>+</m:t>
                        </m:r>
                        <m:r>
                          <a:rPr lang="en-US" sz="1800" i="1">
                            <a:latin typeface="Cambria Math" panose="02040503050406030204" pitchFamily="18" charset="0"/>
                          </a:rPr>
                          <m:t>2</m:t>
                        </m:r>
                        <m:r>
                          <a:rPr lang="en-US" sz="1800" i="1">
                            <a:latin typeface="Cambria Math" panose="02040503050406030204" pitchFamily="18" charset="0"/>
                          </a:rPr>
                          <m:t>𝑥</m:t>
                        </m:r>
                        <m:r>
                          <a:rPr lang="en-US" sz="1800" b="0" i="1" smtClean="0">
                            <a:latin typeface="Cambria Math" panose="02040503050406030204" pitchFamily="18" charset="0"/>
                          </a:rPr>
                          <m:t>+2</m:t>
                        </m:r>
                      </m:num>
                      <m:den>
                        <m:sSup>
                          <m:sSupPr>
                            <m:ctrlPr>
                              <a:rPr lang="en-US" sz="1800" i="1">
                                <a:latin typeface="Cambria Math" panose="02040503050406030204" pitchFamily="18" charset="0"/>
                              </a:rPr>
                            </m:ctrlPr>
                          </m:sSupPr>
                          <m:e>
                            <m:r>
                              <a:rPr lang="en-US" sz="1800" i="1">
                                <a:latin typeface="Cambria Math" panose="02040503050406030204" pitchFamily="18" charset="0"/>
                              </a:rPr>
                              <m:t>(</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r>
                              <a:rPr lang="en-US" sz="1800" i="1">
                                <a:latin typeface="Cambria Math" panose="02040503050406030204" pitchFamily="18" charset="0"/>
                              </a:rPr>
                              <m:t>𝑥</m:t>
                            </m:r>
                            <m:r>
                              <a:rPr lang="en-US" sz="1800" b="0" i="1" smtClean="0">
                                <a:latin typeface="Cambria Math" panose="02040503050406030204" pitchFamily="18" charset="0"/>
                              </a:rPr>
                              <m:t>+1</m:t>
                            </m:r>
                            <m:r>
                              <a:rPr lang="en-US" sz="1800" i="1">
                                <a:latin typeface="Cambria Math" panose="02040503050406030204" pitchFamily="18" charset="0"/>
                              </a:rPr>
                              <m:t>)</m:t>
                            </m:r>
                          </m:e>
                          <m:sup>
                            <m:r>
                              <a:rPr lang="en-US" sz="1800" i="1">
                                <a:latin typeface="Cambria Math" panose="02040503050406030204" pitchFamily="18" charset="0"/>
                              </a:rPr>
                              <m:t>2</m:t>
                            </m:r>
                          </m:sup>
                        </m:sSup>
                      </m:den>
                    </m:f>
                  </m:oMath>
                </a14:m>
                <a:endParaRPr lang="en-US" sz="1800" dirty="0"/>
              </a:p>
              <a:p>
                <a:pPr marL="2228850" lvl="5" indent="0">
                  <a:buNone/>
                </a:pPr>
                <a:endParaRPr lang="en-US" sz="1600" dirty="0"/>
              </a:p>
            </p:txBody>
          </p:sp>
        </mc:Choice>
        <mc:Fallback>
          <p:sp>
            <p:nvSpPr>
              <p:cNvPr id="13" name="Content Placeholder 12">
                <a:extLst>
                  <a:ext uri="{FF2B5EF4-FFF2-40B4-BE49-F238E27FC236}">
                    <a16:creationId xmlns:a16="http://schemas.microsoft.com/office/drawing/2014/main" id="{BAFF0578-A297-4D89-B052-EF4D42BA3969}"/>
                  </a:ext>
                </a:extLst>
              </p:cNvPr>
              <p:cNvSpPr>
                <a:spLocks noGrp="1" noRot="1" noChangeAspect="1" noMove="1" noResize="1" noEditPoints="1" noAdjustHandles="1" noChangeArrowheads="1" noChangeShapeType="1" noTextEdit="1"/>
              </p:cNvSpPr>
              <p:nvPr>
                <p:ph idx="1"/>
              </p:nvPr>
            </p:nvSpPr>
            <p:spPr>
              <a:xfrm>
                <a:off x="396817" y="1082181"/>
                <a:ext cx="11183368" cy="4809662"/>
              </a:xfrm>
              <a:blipFill>
                <a:blip r:embed="rId4"/>
                <a:stretch>
                  <a:fillRect/>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957A6C31-7A01-4C4D-B7A8-65CA5A9512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20097734"/>
      </p:ext>
    </p:extLst>
  </p:cSld>
  <p:clrMapOvr>
    <a:masterClrMapping/>
  </p:clrMapOvr>
  <mc:AlternateContent xmlns:mc="http://schemas.openxmlformats.org/markup-compatibility/2006">
    <mc:Choice xmlns:p14="http://schemas.microsoft.com/office/powerpoint/2010/main" Requires="p14">
      <p:transition spd="slow" p14:dur="2000" advTm="70583"/>
    </mc:Choice>
    <mc:Fallback>
      <p:transition spd="slow" advTm="70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504312" y="137180"/>
            <a:ext cx="11183369" cy="1219200"/>
          </a:xfrm>
        </p:spPr>
        <p:txBody>
          <a:bodyPr>
            <a:normAutofit/>
          </a:bodyPr>
          <a:lstStyle/>
          <a:p>
            <a:pPr algn="ctr"/>
            <a:r>
              <a:rPr lang="en-US" dirty="0"/>
              <a:t>Derivative The Quotient Rule</a:t>
            </a:r>
          </a:p>
        </p:txBody>
      </p:sp>
      <mc:AlternateContent xmlns:mc="http://schemas.openxmlformats.org/markup-compatibility/2006">
        <mc:Choice xmlns:a14="http://schemas.microsoft.com/office/drawing/2010/main" Requires="a14">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396817" y="1082181"/>
                <a:ext cx="11183368" cy="4809662"/>
              </a:xfrm>
            </p:spPr>
            <p:txBody>
              <a:bodyPr>
                <a:normAutofit/>
              </a:bodyPr>
              <a:lstStyle/>
              <a:p>
                <a:pPr marL="914400" lvl="2" indent="0">
                  <a:buNone/>
                </a:pPr>
                <a:r>
                  <a:rPr lang="en-US" sz="1800" u="sng" dirty="0"/>
                  <a:t>The Quotient Rule</a:t>
                </a:r>
                <a:r>
                  <a:rPr lang="en-US" sz="1800" dirty="0"/>
                  <a:t>: The derivative of a Quotient is solved by taking the derivative of the numerator and multiplying to the denominator. Then subtract the derivative of the denominator multiplied by the numerator. And finally dividing everything by the denominator squared. </a:t>
                </a:r>
                <a:endParaRPr lang="en-US" sz="2000" cap="none" dirty="0">
                  <a:solidFill>
                    <a:schemeClr val="tx1"/>
                  </a:solidFill>
                  <a:cs typeface="Times New Roman" panose="02020603050405020304" pitchFamily="18" charset="0"/>
                </a:endParaRPr>
              </a:p>
              <a:p>
                <a:pPr marL="914400" lvl="2" indent="0">
                  <a:buNone/>
                </a:pPr>
                <a:endParaRPr lang="en-US" sz="1800" b="0" dirty="0"/>
              </a:p>
              <a:p>
                <a:pPr marL="914400" lvl="2" indent="0">
                  <a:buNone/>
                </a:pPr>
                <a:r>
                  <a:rPr lang="en-US" sz="1800" b="0" dirty="0"/>
                  <a:t>Example 3.</a:t>
                </a:r>
                <a14:m>
                  <m:oMath xmlns:m="http://schemas.openxmlformats.org/officeDocument/2006/math">
                    <m:r>
                      <a:rPr lang="en-US" sz="1800" i="1" dirty="0">
                        <a:latin typeface="Cambria Math" panose="02040503050406030204" pitchFamily="18" charset="0"/>
                      </a:rPr>
                      <m:t>𝑦</m:t>
                    </m:r>
                    <m:r>
                      <a:rPr lang="en-US" sz="1800" i="1" dirty="0">
                        <a:latin typeface="Cambria Math" panose="02040503050406030204" pitchFamily="18" charset="0"/>
                      </a:rPr>
                      <m:t>=</m:t>
                    </m:r>
                    <m:f>
                      <m:fPr>
                        <m:ctrlPr>
                          <a:rPr lang="en-US" sz="1800" i="1" dirty="0">
                            <a:latin typeface="Cambria Math" panose="02040503050406030204" pitchFamily="18" charset="0"/>
                          </a:rPr>
                        </m:ctrlPr>
                      </m:fPr>
                      <m:num>
                        <m:r>
                          <a:rPr lang="en-US" sz="1800" i="1" dirty="0">
                            <a:latin typeface="Cambria Math" panose="02040503050406030204" pitchFamily="18" charset="0"/>
                          </a:rPr>
                          <m:t>4</m:t>
                        </m:r>
                        <m:sSup>
                          <m:sSupPr>
                            <m:ctrlPr>
                              <a:rPr lang="en-US" sz="1800" i="1" dirty="0">
                                <a:latin typeface="Cambria Math" panose="02040503050406030204" pitchFamily="18" charset="0"/>
                              </a:rPr>
                            </m:ctrlPr>
                          </m:sSupPr>
                          <m:e>
                            <m:r>
                              <a:rPr lang="en-US" sz="1800" i="1" dirty="0">
                                <a:latin typeface="Cambria Math" panose="02040503050406030204" pitchFamily="18" charset="0"/>
                              </a:rPr>
                              <m:t>𝑥</m:t>
                            </m:r>
                          </m:e>
                          <m:sup>
                            <m:r>
                              <a:rPr lang="en-US" sz="1800" i="1" dirty="0">
                                <a:latin typeface="Cambria Math" panose="02040503050406030204" pitchFamily="18" charset="0"/>
                              </a:rPr>
                              <m:t>2</m:t>
                            </m:r>
                          </m:sup>
                        </m:sSup>
                        <m:r>
                          <a:rPr lang="en-US" sz="1800" i="1" dirty="0">
                            <a:latin typeface="Cambria Math" panose="02040503050406030204" pitchFamily="18" charset="0"/>
                          </a:rPr>
                          <m:t>+9</m:t>
                        </m:r>
                      </m:num>
                      <m:den>
                        <m:r>
                          <a:rPr lang="en-US" sz="1800" i="1" dirty="0">
                            <a:latin typeface="Cambria Math" panose="02040503050406030204" pitchFamily="18" charset="0"/>
                          </a:rPr>
                          <m:t>3</m:t>
                        </m:r>
                        <m:sSup>
                          <m:sSupPr>
                            <m:ctrlPr>
                              <a:rPr lang="en-US" sz="1800" i="1" dirty="0">
                                <a:latin typeface="Cambria Math" panose="02040503050406030204" pitchFamily="18" charset="0"/>
                              </a:rPr>
                            </m:ctrlPr>
                          </m:sSupPr>
                          <m:e>
                            <m:r>
                              <a:rPr lang="en-US" sz="1800" i="1" dirty="0">
                                <a:latin typeface="Cambria Math" panose="02040503050406030204" pitchFamily="18" charset="0"/>
                              </a:rPr>
                              <m:t>𝑥</m:t>
                            </m:r>
                          </m:e>
                          <m:sup>
                            <m:r>
                              <a:rPr lang="en-US" sz="1800" i="1" dirty="0">
                                <a:latin typeface="Cambria Math" panose="02040503050406030204" pitchFamily="18" charset="0"/>
                              </a:rPr>
                              <m:t>3</m:t>
                            </m:r>
                          </m:sup>
                        </m:sSup>
                        <m:r>
                          <a:rPr lang="en-US" sz="1800" i="1" dirty="0">
                            <a:latin typeface="Cambria Math" panose="02040503050406030204" pitchFamily="18" charset="0"/>
                          </a:rPr>
                          <m:t>−4</m:t>
                        </m:r>
                        <m:sSup>
                          <m:sSupPr>
                            <m:ctrlPr>
                              <a:rPr lang="en-US" sz="1800" i="1" dirty="0">
                                <a:latin typeface="Cambria Math" panose="02040503050406030204" pitchFamily="18" charset="0"/>
                              </a:rPr>
                            </m:ctrlPr>
                          </m:sSupPr>
                          <m:e>
                            <m:r>
                              <a:rPr lang="en-US" sz="1800" i="1" dirty="0">
                                <a:latin typeface="Cambria Math" panose="02040503050406030204" pitchFamily="18" charset="0"/>
                              </a:rPr>
                              <m:t>𝑥</m:t>
                            </m:r>
                          </m:e>
                          <m:sup>
                            <m:r>
                              <a:rPr lang="en-US" sz="1800" i="1" dirty="0">
                                <a:latin typeface="Cambria Math" panose="02040503050406030204" pitchFamily="18" charset="0"/>
                              </a:rPr>
                              <m:t>2</m:t>
                            </m:r>
                          </m:sup>
                        </m:sSup>
                      </m:den>
                    </m:f>
                  </m:oMath>
                </a14:m>
                <a:endParaRPr lang="en-US" sz="2000" dirty="0"/>
              </a:p>
              <a:p>
                <a:pPr lvl="4" indent="-285750"/>
                <a14:m>
                  <m:oMath xmlns:m="http://schemas.openxmlformats.org/officeDocument/2006/math">
                    <m:f>
                      <m:fPr>
                        <m:ctrlPr>
                          <a:rPr lang="en-US" sz="1800" i="1" smtClean="0">
                            <a:latin typeface="Cambria Math" panose="02040503050406030204" pitchFamily="18" charset="0"/>
                          </a:rPr>
                        </m:ctrlPr>
                      </m:fPr>
                      <m:num>
                        <m:r>
                          <a:rPr lang="en-US" sz="1800" b="0" i="1" smtClean="0">
                            <a:latin typeface="Cambria Math" panose="02040503050406030204" pitchFamily="18" charset="0"/>
                          </a:rPr>
                          <m:t>𝑑𝑦</m:t>
                        </m:r>
                      </m:num>
                      <m:den>
                        <m:r>
                          <a:rPr lang="en-US" sz="1800" b="0" i="1" smtClean="0">
                            <a:latin typeface="Cambria Math" panose="02040503050406030204" pitchFamily="18" charset="0"/>
                          </a:rPr>
                          <m:t>𝑑𝑥</m:t>
                        </m:r>
                      </m:den>
                    </m:f>
                    <m:r>
                      <a:rPr lang="en-US" sz="1800" b="0" i="1" smtClean="0">
                        <a:latin typeface="Cambria Math" panose="02040503050406030204" pitchFamily="18" charset="0"/>
                      </a:rPr>
                      <m:t>=</m:t>
                    </m:r>
                    <m:f>
                      <m:fPr>
                        <m:ctrlPr>
                          <a:rPr lang="en-US" sz="1800" b="0" i="1" smtClean="0">
                            <a:latin typeface="Cambria Math" panose="02040503050406030204" pitchFamily="18" charset="0"/>
                          </a:rPr>
                        </m:ctrlPr>
                      </m:fPr>
                      <m:num>
                        <m:d>
                          <m:dPr>
                            <m:ctrlPr>
                              <a:rPr lang="en-US" sz="1800" b="0" i="1" smtClean="0">
                                <a:latin typeface="Cambria Math" panose="02040503050406030204" pitchFamily="18" charset="0"/>
                              </a:rPr>
                            </m:ctrlPr>
                          </m:dPr>
                          <m:e>
                            <m:r>
                              <a:rPr lang="en-US" sz="1800" b="0" i="1" smtClean="0">
                                <a:latin typeface="Cambria Math" panose="02040503050406030204" pitchFamily="18" charset="0"/>
                              </a:rPr>
                              <m:t>8</m:t>
                            </m:r>
                            <m:r>
                              <a:rPr lang="en-US" sz="1800" b="0" i="1" smtClean="0">
                                <a:latin typeface="Cambria Math" panose="02040503050406030204" pitchFamily="18" charset="0"/>
                              </a:rPr>
                              <m:t>𝑥</m:t>
                            </m:r>
                          </m:e>
                        </m:d>
                        <m:d>
                          <m:dPr>
                            <m:ctrlPr>
                              <a:rPr lang="en-US" sz="1800" b="0" i="1" smtClean="0">
                                <a:latin typeface="Cambria Math" panose="02040503050406030204" pitchFamily="18" charset="0"/>
                              </a:rPr>
                            </m:ctrlPr>
                          </m:dPr>
                          <m:e>
                            <m:r>
                              <a:rPr lang="en-US" sz="1800" b="0" i="1" smtClean="0">
                                <a:latin typeface="Cambria Math" panose="02040503050406030204" pitchFamily="18" charset="0"/>
                              </a:rPr>
                              <m:t>3</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3</m:t>
                                </m:r>
                              </m:sup>
                            </m:sSup>
                            <m:r>
                              <a:rPr lang="en-US" sz="1800" b="0" i="1" smtClean="0">
                                <a:latin typeface="Cambria Math" panose="02040503050406030204" pitchFamily="18" charset="0"/>
                              </a:rPr>
                              <m:t>−4</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e>
                        </m:d>
                        <m:r>
                          <a:rPr lang="en-US" sz="1800" b="0" i="1" smtClean="0">
                            <a:latin typeface="Cambria Math" panose="02040503050406030204" pitchFamily="18" charset="0"/>
                          </a:rPr>
                          <m:t>−(9</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−8</m:t>
                        </m:r>
                        <m:r>
                          <a:rPr lang="en-US" sz="1800" b="0" i="1" smtClean="0">
                            <a:latin typeface="Cambria Math" panose="02040503050406030204" pitchFamily="18" charset="0"/>
                          </a:rPr>
                          <m:t>𝑥</m:t>
                        </m:r>
                        <m:r>
                          <a:rPr lang="en-US" sz="1800" b="0" i="1" smtClean="0">
                            <a:latin typeface="Cambria Math" panose="02040503050406030204" pitchFamily="18" charset="0"/>
                          </a:rPr>
                          <m:t>)(4</m:t>
                        </m:r>
                        <m:sSup>
                          <m:sSupPr>
                            <m:ctrlPr>
                              <a:rPr lang="en-US" sz="1800" i="1" dirty="0">
                                <a:latin typeface="Cambria Math" panose="02040503050406030204" pitchFamily="18" charset="0"/>
                              </a:rPr>
                            </m:ctrlPr>
                          </m:sSupPr>
                          <m:e>
                            <m:r>
                              <a:rPr lang="en-US" sz="1800" i="1" dirty="0">
                                <a:latin typeface="Cambria Math" panose="02040503050406030204" pitchFamily="18" charset="0"/>
                              </a:rPr>
                              <m:t>𝑥</m:t>
                            </m:r>
                          </m:e>
                          <m:sup>
                            <m:r>
                              <a:rPr lang="en-US" sz="1800" i="1" dirty="0">
                                <a:latin typeface="Cambria Math" panose="02040503050406030204" pitchFamily="18" charset="0"/>
                              </a:rPr>
                              <m:t>2</m:t>
                            </m:r>
                          </m:sup>
                        </m:sSup>
                        <m:r>
                          <a:rPr lang="en-US" sz="1800" i="1" dirty="0">
                            <a:latin typeface="Cambria Math" panose="02040503050406030204" pitchFamily="18" charset="0"/>
                          </a:rPr>
                          <m:t>+9</m:t>
                        </m:r>
                        <m:r>
                          <a:rPr lang="en-US" sz="1800" b="0" i="1" dirty="0" smtClean="0">
                            <a:latin typeface="Cambria Math" panose="02040503050406030204" pitchFamily="18" charset="0"/>
                          </a:rPr>
                          <m:t>)</m:t>
                        </m:r>
                      </m:num>
                      <m:den>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(3</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3</m:t>
                                </m:r>
                              </m:sup>
                            </m:sSup>
                            <m:r>
                              <a:rPr lang="en-US" sz="1800" b="0" i="1" smtClean="0">
                                <a:latin typeface="Cambria Math" panose="02040503050406030204" pitchFamily="18" charset="0"/>
                              </a:rPr>
                              <m:t>−4</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2</m:t>
                                </m:r>
                              </m:sup>
                            </m:sSup>
                            <m:r>
                              <a:rPr lang="en-US" sz="1800" b="0" i="1" smtClean="0">
                                <a:latin typeface="Cambria Math" panose="02040503050406030204" pitchFamily="18" charset="0"/>
                              </a:rPr>
                              <m:t>)</m:t>
                            </m:r>
                          </m:e>
                          <m:sup>
                            <m:r>
                              <a:rPr lang="en-US" sz="1800" b="0" i="1" smtClean="0">
                                <a:latin typeface="Cambria Math" panose="02040503050406030204" pitchFamily="18" charset="0"/>
                              </a:rPr>
                              <m:t>2</m:t>
                            </m:r>
                          </m:sup>
                        </m:sSup>
                      </m:den>
                    </m:f>
                  </m:oMath>
                </a14:m>
                <a:endParaRPr lang="en-US" sz="1800" dirty="0"/>
              </a:p>
              <a:p>
                <a:pPr lvl="4" indent="-285750"/>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𝑑𝑦</m:t>
                        </m:r>
                      </m:num>
                      <m:den>
                        <m:r>
                          <a:rPr lang="en-US" sz="1800" i="1">
                            <a:latin typeface="Cambria Math" panose="02040503050406030204" pitchFamily="18" charset="0"/>
                          </a:rPr>
                          <m:t>𝑑𝑥</m:t>
                        </m:r>
                      </m:den>
                    </m:f>
                    <m:r>
                      <a:rPr lang="en-US" sz="1800" i="1">
                        <a:latin typeface="Cambria Math" panose="02040503050406030204" pitchFamily="18" charset="0"/>
                      </a:rPr>
                      <m:t>=</m:t>
                    </m:r>
                    <m:f>
                      <m:fPr>
                        <m:ctrlPr>
                          <a:rPr lang="en-US" sz="1800" i="1" smtClean="0">
                            <a:latin typeface="Cambria Math" panose="02040503050406030204" pitchFamily="18" charset="0"/>
                          </a:rPr>
                        </m:ctrlPr>
                      </m:fPr>
                      <m:num>
                        <m:r>
                          <a:rPr lang="en-US" sz="1800" b="0" i="1" smtClean="0">
                            <a:latin typeface="Cambria Math" panose="02040503050406030204" pitchFamily="18" charset="0"/>
                          </a:rPr>
                          <m:t>(</m:t>
                        </m:r>
                        <m:r>
                          <a:rPr lang="en-US" sz="1800" b="0" i="1" smtClean="0">
                            <a:latin typeface="Cambria Math" panose="02040503050406030204" pitchFamily="18" charset="0"/>
                          </a:rPr>
                          <m:t>24</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4</m:t>
                            </m:r>
                          </m:sup>
                        </m:sSup>
                        <m:r>
                          <a:rPr lang="en-US" sz="1800" i="1">
                            <a:latin typeface="Cambria Math" panose="02040503050406030204" pitchFamily="18" charset="0"/>
                          </a:rPr>
                          <m:t>−</m:t>
                        </m:r>
                        <m:r>
                          <a:rPr lang="en-US" sz="1800" b="0" i="1" smtClean="0">
                            <a:latin typeface="Cambria Math" panose="02040503050406030204" pitchFamily="18" charset="0"/>
                          </a:rPr>
                          <m:t>32</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3</m:t>
                            </m:r>
                          </m:sup>
                        </m:sSup>
                        <m:r>
                          <a:rPr lang="en-US" sz="1800" b="0" i="1" smtClean="0">
                            <a:latin typeface="Cambria Math" panose="02040503050406030204" pitchFamily="18" charset="0"/>
                          </a:rPr>
                          <m:t>)−</m:t>
                        </m:r>
                        <m:r>
                          <a:rPr lang="en-US" sz="1800" i="1">
                            <a:latin typeface="Cambria Math" panose="02040503050406030204" pitchFamily="18" charset="0"/>
                          </a:rPr>
                          <m:t>(</m:t>
                        </m:r>
                        <m:r>
                          <a:rPr lang="en-US" sz="1800" b="0" i="1" smtClean="0">
                            <a:latin typeface="Cambria Math" panose="02040503050406030204" pitchFamily="18" charset="0"/>
                          </a:rPr>
                          <m:t>36</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4</m:t>
                            </m:r>
                          </m:sup>
                        </m:sSup>
                        <m:r>
                          <a:rPr lang="en-US" sz="1800" b="0" i="1" smtClean="0">
                            <a:latin typeface="Cambria Math" panose="02040503050406030204" pitchFamily="18" charset="0"/>
                          </a:rPr>
                          <m:t>+81</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r>
                          <a:rPr lang="en-US" sz="1800" b="0" i="1" smtClean="0">
                            <a:latin typeface="Cambria Math" panose="02040503050406030204" pitchFamily="18" charset="0"/>
                          </a:rPr>
                          <m:t>32</m:t>
                        </m:r>
                        <m:sSup>
                          <m:sSupPr>
                            <m:ctrlPr>
                              <a:rPr lang="en-US" sz="1800" b="0" i="1" smtClean="0">
                                <a:latin typeface="Cambria Math" panose="02040503050406030204" pitchFamily="18" charset="0"/>
                              </a:rPr>
                            </m:ctrlPr>
                          </m:sSupPr>
                          <m:e>
                            <m:r>
                              <a:rPr lang="en-US" sz="1800" b="0" i="1" smtClean="0">
                                <a:latin typeface="Cambria Math" panose="02040503050406030204" pitchFamily="18" charset="0"/>
                              </a:rPr>
                              <m:t>𝑥</m:t>
                            </m:r>
                          </m:e>
                          <m:sup>
                            <m:r>
                              <a:rPr lang="en-US" sz="1800" b="0" i="1" smtClean="0">
                                <a:latin typeface="Cambria Math" panose="02040503050406030204" pitchFamily="18" charset="0"/>
                              </a:rPr>
                              <m:t>3</m:t>
                            </m:r>
                          </m:sup>
                        </m:sSup>
                        <m:r>
                          <a:rPr lang="en-US" sz="1800" b="0" i="1" smtClean="0">
                            <a:latin typeface="Cambria Math" panose="02040503050406030204" pitchFamily="18" charset="0"/>
                          </a:rPr>
                          <m:t>−72</m:t>
                        </m:r>
                        <m:r>
                          <a:rPr lang="en-US" sz="1800" i="1">
                            <a:latin typeface="Cambria Math" panose="02040503050406030204" pitchFamily="18" charset="0"/>
                          </a:rPr>
                          <m:t>𝑥</m:t>
                        </m:r>
                        <m:r>
                          <a:rPr lang="en-US" sz="1800" i="1">
                            <a:latin typeface="Cambria Math" panose="02040503050406030204" pitchFamily="18" charset="0"/>
                          </a:rPr>
                          <m:t>)</m:t>
                        </m:r>
                      </m:num>
                      <m:den>
                        <m:sSup>
                          <m:sSupPr>
                            <m:ctrlPr>
                              <a:rPr lang="en-US" sz="1800" i="1">
                                <a:latin typeface="Cambria Math" panose="02040503050406030204" pitchFamily="18" charset="0"/>
                              </a:rPr>
                            </m:ctrlPr>
                          </m:sSupPr>
                          <m:e>
                            <m:r>
                              <a:rPr lang="en-US" sz="1800" i="1">
                                <a:latin typeface="Cambria Math" panose="02040503050406030204" pitchFamily="18" charset="0"/>
                              </a:rPr>
                              <m:t>(3</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3</m:t>
                                </m:r>
                              </m:sup>
                            </m:sSup>
                            <m:r>
                              <a:rPr lang="en-US" sz="1800" i="1">
                                <a:latin typeface="Cambria Math" panose="02040503050406030204" pitchFamily="18" charset="0"/>
                              </a:rPr>
                              <m:t>−4</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e>
                          <m:sup>
                            <m:r>
                              <a:rPr lang="en-US" sz="1800" i="1">
                                <a:latin typeface="Cambria Math" panose="02040503050406030204" pitchFamily="18" charset="0"/>
                              </a:rPr>
                              <m:t>2</m:t>
                            </m:r>
                          </m:sup>
                        </m:sSup>
                      </m:den>
                    </m:f>
                  </m:oMath>
                </a14:m>
                <a:endParaRPr lang="en-US" sz="1800" dirty="0"/>
              </a:p>
              <a:p>
                <a:pPr lvl="4" indent="-285750"/>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𝑑𝑦</m:t>
                        </m:r>
                      </m:num>
                      <m:den>
                        <m:r>
                          <a:rPr lang="en-US" sz="1800" i="1">
                            <a:latin typeface="Cambria Math" panose="02040503050406030204" pitchFamily="18" charset="0"/>
                          </a:rPr>
                          <m:t>𝑑𝑥</m:t>
                        </m:r>
                      </m:den>
                    </m:f>
                    <m:r>
                      <a:rPr lang="en-US" sz="1800" i="1">
                        <a:latin typeface="Cambria Math" panose="02040503050406030204" pitchFamily="18" charset="0"/>
                      </a:rPr>
                      <m:t>=</m:t>
                    </m:r>
                    <m:f>
                      <m:fPr>
                        <m:ctrlPr>
                          <a:rPr lang="en-US" sz="1800" i="1">
                            <a:latin typeface="Cambria Math" panose="02040503050406030204" pitchFamily="18" charset="0"/>
                          </a:rPr>
                        </m:ctrlPr>
                      </m:fPr>
                      <m:num>
                        <m:r>
                          <a:rPr lang="en-US" sz="1800" i="1">
                            <a:latin typeface="Cambria Math" panose="02040503050406030204" pitchFamily="18" charset="0"/>
                          </a:rPr>
                          <m:t>24</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4</m:t>
                            </m:r>
                          </m:sup>
                        </m:sSup>
                        <m:r>
                          <a:rPr lang="en-US" sz="1800" i="1">
                            <a:latin typeface="Cambria Math" panose="02040503050406030204" pitchFamily="18" charset="0"/>
                          </a:rPr>
                          <m:t>−</m:t>
                        </m:r>
                        <m:r>
                          <a:rPr lang="en-US" sz="1800" i="1">
                            <a:latin typeface="Cambria Math" panose="02040503050406030204" pitchFamily="18" charset="0"/>
                          </a:rPr>
                          <m:t>32</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3</m:t>
                            </m:r>
                          </m:sup>
                        </m:sSup>
                        <m:r>
                          <a:rPr lang="en-US" sz="1800" i="1">
                            <a:latin typeface="Cambria Math" panose="02040503050406030204" pitchFamily="18" charset="0"/>
                          </a:rPr>
                          <m:t>−36</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4</m:t>
                            </m:r>
                          </m:sup>
                        </m:sSup>
                        <m:r>
                          <a:rPr lang="en-US" sz="1800" b="0" i="1" smtClean="0">
                            <a:latin typeface="Cambria Math" panose="02040503050406030204" pitchFamily="18" charset="0"/>
                          </a:rPr>
                          <m:t>−</m:t>
                        </m:r>
                        <m:r>
                          <a:rPr lang="en-US" sz="1800" i="1">
                            <a:latin typeface="Cambria Math" panose="02040503050406030204" pitchFamily="18" charset="0"/>
                          </a:rPr>
                          <m:t>81</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b="0" i="1" smtClean="0">
                            <a:latin typeface="Cambria Math" panose="02040503050406030204" pitchFamily="18" charset="0"/>
                          </a:rPr>
                          <m:t>+</m:t>
                        </m:r>
                        <m:r>
                          <a:rPr lang="en-US" sz="1800" i="1">
                            <a:latin typeface="Cambria Math" panose="02040503050406030204" pitchFamily="18" charset="0"/>
                          </a:rPr>
                          <m:t>32</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3</m:t>
                            </m:r>
                          </m:sup>
                        </m:sSup>
                        <m:r>
                          <a:rPr lang="en-US" sz="1800" i="1">
                            <a:latin typeface="Cambria Math" panose="02040503050406030204" pitchFamily="18" charset="0"/>
                          </a:rPr>
                          <m:t>∓</m:t>
                        </m:r>
                        <m:r>
                          <a:rPr lang="en-US" sz="1800" b="0" i="1" smtClean="0">
                            <a:latin typeface="Cambria Math" panose="02040503050406030204" pitchFamily="18" charset="0"/>
                          </a:rPr>
                          <m:t>7</m:t>
                        </m:r>
                        <m:r>
                          <a:rPr lang="en-US" sz="1800" i="1">
                            <a:latin typeface="Cambria Math" panose="02040503050406030204" pitchFamily="18" charset="0"/>
                          </a:rPr>
                          <m:t>2</m:t>
                        </m:r>
                        <m:r>
                          <a:rPr lang="en-US" sz="1800" i="1">
                            <a:latin typeface="Cambria Math" panose="02040503050406030204" pitchFamily="18" charset="0"/>
                          </a:rPr>
                          <m:t>𝑥</m:t>
                        </m:r>
                      </m:num>
                      <m:den>
                        <m:sSup>
                          <m:sSupPr>
                            <m:ctrlPr>
                              <a:rPr lang="en-US" sz="1800" i="1">
                                <a:latin typeface="Cambria Math" panose="02040503050406030204" pitchFamily="18" charset="0"/>
                              </a:rPr>
                            </m:ctrlPr>
                          </m:sSupPr>
                          <m:e>
                            <m:r>
                              <a:rPr lang="en-US" sz="1800" i="1">
                                <a:latin typeface="Cambria Math" panose="02040503050406030204" pitchFamily="18" charset="0"/>
                              </a:rPr>
                              <m:t>(3</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3</m:t>
                                </m:r>
                              </m:sup>
                            </m:sSup>
                            <m:r>
                              <a:rPr lang="en-US" sz="1800" i="1">
                                <a:latin typeface="Cambria Math" panose="02040503050406030204" pitchFamily="18" charset="0"/>
                              </a:rPr>
                              <m:t>−4</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e>
                          <m:sup>
                            <m:r>
                              <a:rPr lang="en-US" sz="1800" i="1">
                                <a:latin typeface="Cambria Math" panose="02040503050406030204" pitchFamily="18" charset="0"/>
                              </a:rPr>
                              <m:t>2</m:t>
                            </m:r>
                          </m:sup>
                        </m:sSup>
                      </m:den>
                    </m:f>
                  </m:oMath>
                </a14:m>
                <a:endParaRPr lang="en-US" sz="1800" dirty="0"/>
              </a:p>
              <a:p>
                <a:pPr lvl="4" indent="-285750"/>
                <a14:m>
                  <m:oMath xmlns:m="http://schemas.openxmlformats.org/officeDocument/2006/math">
                    <m:f>
                      <m:fPr>
                        <m:ctrlPr>
                          <a:rPr lang="en-US" sz="1800" i="1">
                            <a:latin typeface="Cambria Math" panose="02040503050406030204" pitchFamily="18" charset="0"/>
                          </a:rPr>
                        </m:ctrlPr>
                      </m:fPr>
                      <m:num>
                        <m:r>
                          <a:rPr lang="en-US" sz="1800" i="1">
                            <a:latin typeface="Cambria Math" panose="02040503050406030204" pitchFamily="18" charset="0"/>
                          </a:rPr>
                          <m:t>𝑑𝑦</m:t>
                        </m:r>
                      </m:num>
                      <m:den>
                        <m:r>
                          <a:rPr lang="en-US" sz="1800" i="1">
                            <a:latin typeface="Cambria Math" panose="02040503050406030204" pitchFamily="18" charset="0"/>
                          </a:rPr>
                          <m:t>𝑑𝑥</m:t>
                        </m:r>
                      </m:den>
                    </m:f>
                    <m:r>
                      <a:rPr lang="en-US" sz="1800" i="1">
                        <a:latin typeface="Cambria Math" panose="02040503050406030204" pitchFamily="18" charset="0"/>
                      </a:rPr>
                      <m:t>=</m:t>
                    </m:r>
                    <m:f>
                      <m:fPr>
                        <m:ctrlPr>
                          <a:rPr lang="en-US" sz="1800" i="1">
                            <a:latin typeface="Cambria Math" panose="02040503050406030204" pitchFamily="18" charset="0"/>
                          </a:rPr>
                        </m:ctrlPr>
                      </m:fPr>
                      <m:num>
                        <m:r>
                          <a:rPr lang="en-US" sz="1800" b="0" i="1" smtClean="0">
                            <a:latin typeface="Cambria Math" panose="02040503050406030204" pitchFamily="18" charset="0"/>
                          </a:rPr>
                          <m:t>−12</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4</m:t>
                            </m:r>
                          </m:sup>
                        </m:sSup>
                        <m:r>
                          <a:rPr lang="en-US" sz="1800" i="1">
                            <a:latin typeface="Cambria Math" panose="02040503050406030204" pitchFamily="18" charset="0"/>
                          </a:rPr>
                          <m:t>−</m:t>
                        </m:r>
                        <m:r>
                          <a:rPr lang="en-US" sz="1800" i="1">
                            <a:latin typeface="Cambria Math" panose="02040503050406030204" pitchFamily="18" charset="0"/>
                          </a:rPr>
                          <m:t>81</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b="0" i="1" smtClean="0">
                            <a:latin typeface="Cambria Math" panose="02040503050406030204" pitchFamily="18" charset="0"/>
                          </a:rPr>
                          <m:t>+</m:t>
                        </m:r>
                        <m:r>
                          <a:rPr lang="en-US" sz="1800" i="1">
                            <a:latin typeface="Cambria Math" panose="02040503050406030204" pitchFamily="18" charset="0"/>
                          </a:rPr>
                          <m:t>7</m:t>
                        </m:r>
                        <m:r>
                          <a:rPr lang="en-US" sz="1800" i="1">
                            <a:latin typeface="Cambria Math" panose="02040503050406030204" pitchFamily="18" charset="0"/>
                          </a:rPr>
                          <m:t>2</m:t>
                        </m:r>
                        <m:r>
                          <a:rPr lang="en-US" sz="1800" i="1">
                            <a:latin typeface="Cambria Math" panose="02040503050406030204" pitchFamily="18" charset="0"/>
                          </a:rPr>
                          <m:t>𝑥</m:t>
                        </m:r>
                      </m:num>
                      <m:den>
                        <m:sSup>
                          <m:sSupPr>
                            <m:ctrlPr>
                              <a:rPr lang="en-US" sz="1800" i="1">
                                <a:latin typeface="Cambria Math" panose="02040503050406030204" pitchFamily="18" charset="0"/>
                              </a:rPr>
                            </m:ctrlPr>
                          </m:sSupPr>
                          <m:e>
                            <m:r>
                              <a:rPr lang="en-US" sz="1800" i="1">
                                <a:latin typeface="Cambria Math" panose="02040503050406030204" pitchFamily="18" charset="0"/>
                              </a:rPr>
                              <m:t>(3</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3</m:t>
                                </m:r>
                              </m:sup>
                            </m:sSup>
                            <m:r>
                              <a:rPr lang="en-US" sz="1800" i="1">
                                <a:latin typeface="Cambria Math" panose="02040503050406030204" pitchFamily="18" charset="0"/>
                              </a:rPr>
                              <m:t>−4</m:t>
                            </m:r>
                            <m:sSup>
                              <m:sSupPr>
                                <m:ctrlPr>
                                  <a:rPr lang="en-US" sz="1800" i="1">
                                    <a:latin typeface="Cambria Math" panose="02040503050406030204" pitchFamily="18" charset="0"/>
                                  </a:rPr>
                                </m:ctrlPr>
                              </m:sSupPr>
                              <m:e>
                                <m:r>
                                  <a:rPr lang="en-US" sz="1800" i="1">
                                    <a:latin typeface="Cambria Math" panose="02040503050406030204" pitchFamily="18" charset="0"/>
                                  </a:rPr>
                                  <m:t>𝑥</m:t>
                                </m:r>
                              </m:e>
                              <m:sup>
                                <m:r>
                                  <a:rPr lang="en-US" sz="1800" i="1">
                                    <a:latin typeface="Cambria Math" panose="02040503050406030204" pitchFamily="18" charset="0"/>
                                  </a:rPr>
                                  <m:t>2</m:t>
                                </m:r>
                              </m:sup>
                            </m:sSup>
                            <m:r>
                              <a:rPr lang="en-US" sz="1800" i="1">
                                <a:latin typeface="Cambria Math" panose="02040503050406030204" pitchFamily="18" charset="0"/>
                              </a:rPr>
                              <m:t>)</m:t>
                            </m:r>
                          </m:e>
                          <m:sup>
                            <m:r>
                              <a:rPr lang="en-US" sz="1800" i="1">
                                <a:latin typeface="Cambria Math" panose="02040503050406030204" pitchFamily="18" charset="0"/>
                              </a:rPr>
                              <m:t>2</m:t>
                            </m:r>
                          </m:sup>
                        </m:sSup>
                      </m:den>
                    </m:f>
                  </m:oMath>
                </a14:m>
                <a:endParaRPr lang="en-US" sz="1800" dirty="0"/>
              </a:p>
              <a:p>
                <a:pPr marL="2228850" lvl="5" indent="0">
                  <a:buNone/>
                </a:pPr>
                <a:endParaRPr lang="en-US" sz="1600" dirty="0"/>
              </a:p>
            </p:txBody>
          </p:sp>
        </mc:Choice>
        <mc:Fallback>
          <p:sp>
            <p:nvSpPr>
              <p:cNvPr id="13" name="Content Placeholder 12">
                <a:extLst>
                  <a:ext uri="{FF2B5EF4-FFF2-40B4-BE49-F238E27FC236}">
                    <a16:creationId xmlns:a16="http://schemas.microsoft.com/office/drawing/2014/main" id="{BAFF0578-A297-4D89-B052-EF4D42BA3969}"/>
                  </a:ext>
                </a:extLst>
              </p:cNvPr>
              <p:cNvSpPr>
                <a:spLocks noGrp="1" noRot="1" noChangeAspect="1" noMove="1" noResize="1" noEditPoints="1" noAdjustHandles="1" noChangeArrowheads="1" noChangeShapeType="1" noTextEdit="1"/>
              </p:cNvSpPr>
              <p:nvPr>
                <p:ph idx="1"/>
              </p:nvPr>
            </p:nvSpPr>
            <p:spPr>
              <a:xfrm>
                <a:off x="396817" y="1082181"/>
                <a:ext cx="11183368" cy="4809662"/>
              </a:xfrm>
              <a:blipFill>
                <a:blip r:embed="rId4"/>
                <a:stretch>
                  <a:fillRect/>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D45A2B37-864B-4966-ADBE-F47B96F59B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65444479"/>
      </p:ext>
    </p:extLst>
  </p:cSld>
  <p:clrMapOvr>
    <a:masterClrMapping/>
  </p:clrMapOvr>
  <mc:AlternateContent xmlns:mc="http://schemas.openxmlformats.org/markup-compatibility/2006">
    <mc:Choice xmlns:p14="http://schemas.microsoft.com/office/powerpoint/2010/main" Requires="p14">
      <p:transition spd="slow" p14:dur="2000" advTm="84252"/>
    </mc:Choice>
    <mc:Fallback>
      <p:transition spd="slow" advTm="84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BC40371-36F4-4172-9C35-B35FE49DA596}"/>
              </a:ext>
            </a:extLst>
          </p:cNvPr>
          <p:cNvSpPr/>
          <p:nvPr/>
        </p:nvSpPr>
        <p:spPr>
          <a:xfrm>
            <a:off x="2429773" y="1440613"/>
            <a:ext cx="7332453" cy="4216539"/>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References:</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Ewen, D., Gary, J. S., &amp; </a:t>
            </a:r>
            <a:r>
              <a:rPr lang="en-US" sz="2400" dirty="0" err="1">
                <a:latin typeface="Times New Roman" panose="02020603050405020304" pitchFamily="18" charset="0"/>
                <a:cs typeface="Times New Roman" panose="02020603050405020304" pitchFamily="18" charset="0"/>
              </a:rPr>
              <a:t>Trefzger</a:t>
            </a:r>
            <a:r>
              <a:rPr lang="en-US" sz="2400" dirty="0">
                <a:latin typeface="Times New Roman" panose="02020603050405020304" pitchFamily="18" charset="0"/>
                <a:cs typeface="Times New Roman" panose="02020603050405020304" pitchFamily="18" charset="0"/>
              </a:rPr>
              <a:t>, J. E. (2005). </a:t>
            </a:r>
            <a:r>
              <a:rPr lang="en-US" sz="2400" i="1" dirty="0">
                <a:latin typeface="Times New Roman" panose="02020603050405020304" pitchFamily="18" charset="0"/>
                <a:cs typeface="Times New Roman" panose="02020603050405020304" pitchFamily="18" charset="0"/>
              </a:rPr>
              <a:t>Technical calculus</a:t>
            </a:r>
            <a:r>
              <a:rPr lang="en-US" sz="2400" dirty="0">
                <a:latin typeface="Times New Roman" panose="02020603050405020304" pitchFamily="18" charset="0"/>
                <a:cs typeface="Times New Roman" panose="02020603050405020304" pitchFamily="18" charset="0"/>
              </a:rPr>
              <a:t>. Upper Saddle River, NJ: Pearson/Prentice Hall.</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Richmond, A. E., &amp; Hecht, G. W. (1995). </a:t>
            </a:r>
            <a:r>
              <a:rPr lang="en-US" sz="2400" i="1" dirty="0">
                <a:latin typeface="Times New Roman" panose="02020603050405020304" pitchFamily="18" charset="0"/>
                <a:cs typeface="Times New Roman" panose="02020603050405020304" pitchFamily="18" charset="0"/>
              </a:rPr>
              <a:t>Calculus for electronics</a:t>
            </a:r>
            <a:r>
              <a:rPr lang="en-US" sz="2400" dirty="0">
                <a:latin typeface="Times New Roman" panose="02020603050405020304" pitchFamily="18" charset="0"/>
                <a:cs typeface="Times New Roman" panose="02020603050405020304" pitchFamily="18" charset="0"/>
              </a:rPr>
              <a:t>. New York: </a:t>
            </a:r>
            <a:r>
              <a:rPr lang="en-US" sz="2400" dirty="0" err="1">
                <a:latin typeface="Times New Roman" panose="02020603050405020304" pitchFamily="18" charset="0"/>
                <a:cs typeface="Times New Roman" panose="02020603050405020304" pitchFamily="18" charset="0"/>
              </a:rPr>
              <a:t>Glence</a:t>
            </a:r>
            <a:r>
              <a:rPr lang="en-US" sz="2400" dirty="0">
                <a:latin typeface="Times New Roman" panose="02020603050405020304" pitchFamily="18" charset="0"/>
                <a:cs typeface="Times New Roman" panose="02020603050405020304" pitchFamily="18" charset="0"/>
              </a:rPr>
              <a:t>.</a:t>
            </a:r>
          </a:p>
          <a:p>
            <a:endParaRPr lang="en-US" sz="2400" dirty="0">
              <a:solidFill>
                <a:schemeClr val="accent5"/>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endParaRPr>
          </a:p>
          <a:p>
            <a:r>
              <a:rPr lang="en-US" sz="2400" dirty="0">
                <a:solidFill>
                  <a:schemeClr val="accent5"/>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https://www.desmos.com</a:t>
            </a:r>
            <a:endParaRPr lang="en-US" sz="2400" dirty="0">
              <a:solidFill>
                <a:schemeClr val="accent5"/>
              </a:solidFill>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ea typeface="Cambria Math" panose="02040503050406030204" pitchFamily="18" charset="0"/>
              <a:cs typeface="Times New Roman" panose="02020603050405020304" pitchFamily="18" charset="0"/>
            </a:endParaRPr>
          </a:p>
          <a:p>
            <a:endParaRPr lang="en-US" sz="2800" dirty="0">
              <a:latin typeface="Times New Roman" panose="02020603050405020304" pitchFamily="18" charset="0"/>
              <a:ea typeface="Cambria Math"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966758443"/>
      </p:ext>
    </p:extLst>
  </p:cSld>
  <p:clrMapOvr>
    <a:masterClrMapping/>
  </p:clrMapOvr>
  <mc:AlternateContent xmlns:mc="http://schemas.openxmlformats.org/markup-compatibility/2006" xmlns:p14="http://schemas.microsoft.com/office/powerpoint/2010/main">
    <mc:Choice Requires="p14">
      <p:transition spd="slow" p14:dur="2000" advTm="59090"/>
    </mc:Choice>
    <mc:Fallback xmlns="">
      <p:transition spd="slow" advTm="59090"/>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52435</TotalTime>
  <Words>473</Words>
  <Application>Microsoft Office PowerPoint</Application>
  <PresentationFormat>Widescreen</PresentationFormat>
  <Paragraphs>43</Paragraphs>
  <Slides>7</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Cambria Math</vt:lpstr>
      <vt:lpstr>Century Gothic</vt:lpstr>
      <vt:lpstr>Times New Roman</vt:lpstr>
      <vt:lpstr>Mesh</vt:lpstr>
      <vt:lpstr>Derivative  the Quotient rule </vt:lpstr>
      <vt:lpstr>Derivative The Quotient Rule</vt:lpstr>
      <vt:lpstr>Derivative The Quotient Rule</vt:lpstr>
      <vt:lpstr>Derivative The Quotient Rule</vt:lpstr>
      <vt:lpstr>Derivative The Quotient Rule</vt:lpstr>
      <vt:lpstr>Derivative The Quotient Rule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Frequency Response</dc:title>
  <dc:creator>Timothy Leishman</dc:creator>
  <cp:lastModifiedBy>Timothy Leishman</cp:lastModifiedBy>
  <cp:revision>352</cp:revision>
  <dcterms:created xsi:type="dcterms:W3CDTF">2019-08-29T21:54:18Z</dcterms:created>
  <dcterms:modified xsi:type="dcterms:W3CDTF">2020-08-11T21:50:22Z</dcterms:modified>
</cp:coreProperties>
</file>